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handoutMasterIdLst>
    <p:handoutMasterId r:id="rId39"/>
  </p:handoutMasterIdLst>
  <p:sldIdLst>
    <p:sldId id="259" r:id="rId2"/>
    <p:sldId id="371" r:id="rId3"/>
    <p:sldId id="372" r:id="rId4"/>
    <p:sldId id="373" r:id="rId5"/>
    <p:sldId id="411" r:id="rId6"/>
    <p:sldId id="370" r:id="rId7"/>
    <p:sldId id="374" r:id="rId8"/>
    <p:sldId id="398" r:id="rId9"/>
    <p:sldId id="303" r:id="rId10"/>
    <p:sldId id="273" r:id="rId11"/>
    <p:sldId id="400" r:id="rId12"/>
    <p:sldId id="399" r:id="rId13"/>
    <p:sldId id="274" r:id="rId14"/>
    <p:sldId id="392" r:id="rId15"/>
    <p:sldId id="393" r:id="rId16"/>
    <p:sldId id="394" r:id="rId17"/>
    <p:sldId id="395" r:id="rId18"/>
    <p:sldId id="396" r:id="rId19"/>
    <p:sldId id="397" r:id="rId20"/>
    <p:sldId id="384" r:id="rId21"/>
    <p:sldId id="402" r:id="rId22"/>
    <p:sldId id="403" r:id="rId23"/>
    <p:sldId id="404" r:id="rId24"/>
    <p:sldId id="405" r:id="rId25"/>
    <p:sldId id="406" r:id="rId26"/>
    <p:sldId id="385" r:id="rId27"/>
    <p:sldId id="386" r:id="rId28"/>
    <p:sldId id="387" r:id="rId29"/>
    <p:sldId id="388" r:id="rId30"/>
    <p:sldId id="389" r:id="rId31"/>
    <p:sldId id="390" r:id="rId32"/>
    <p:sldId id="391" r:id="rId33"/>
    <p:sldId id="408" r:id="rId34"/>
    <p:sldId id="409" r:id="rId35"/>
    <p:sldId id="410" r:id="rId36"/>
    <p:sldId id="368" r:id="rId37"/>
  </p:sldIdLst>
  <p:sldSz cx="12192000" cy="6858000"/>
  <p:notesSz cx="7104063" cy="10234613"/>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E01"/>
    <a:srgbClr val="F7F7F7"/>
    <a:srgbClr val="FF0000"/>
    <a:srgbClr val="0000FF"/>
    <a:srgbClr val="B2B2B2"/>
    <a:srgbClr val="4FCFF7"/>
    <a:srgbClr val="F7F8F9"/>
    <a:srgbClr val="F16570"/>
    <a:srgbClr val="BB565E"/>
    <a:srgbClr val="BE24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6374"/>
  </p:normalViewPr>
  <p:slideViewPr>
    <p:cSldViewPr snapToGrid="0" showGuides="1">
      <p:cViewPr varScale="1">
        <p:scale>
          <a:sx n="61" d="100"/>
          <a:sy n="61" d="100"/>
        </p:scale>
        <p:origin x="900" y="44"/>
      </p:cViewPr>
      <p:guideLst>
        <p:guide orient="horz" pos="2158"/>
        <p:guide pos="3857"/>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2023/2/15</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2023/2/15</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82600" y="1279525"/>
            <a:ext cx="6140450" cy="3454400"/>
          </a:xfrm>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t>https://www.free-power-point-templates.com/articles/how-to-create-sticky-note-pictures-using-powerpoint-2010-and-shapes/</a:t>
            </a:r>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2529436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4136975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501742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online service/ Better service/ interest rates/ Customized Credit card/ Customer Care/</a:t>
            </a:r>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2697691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72766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1979684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33</a:t>
            </a:fld>
            <a:endParaRPr lang="zh-CN" altLang="en-US"/>
          </a:p>
        </p:txBody>
      </p:sp>
    </p:spTree>
    <p:extLst>
      <p:ext uri="{BB962C8B-B14F-4D97-AF65-F5344CB8AC3E}">
        <p14:creationId xmlns:p14="http://schemas.microsoft.com/office/powerpoint/2010/main" val="211262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2972422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34</a:t>
            </a:fld>
            <a:endParaRPr lang="zh-CN" altLang="en-US"/>
          </a:p>
        </p:txBody>
      </p:sp>
    </p:spTree>
    <p:extLst>
      <p:ext uri="{BB962C8B-B14F-4D97-AF65-F5344CB8AC3E}">
        <p14:creationId xmlns:p14="http://schemas.microsoft.com/office/powerpoint/2010/main" val="220814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35</a:t>
            </a:fld>
            <a:endParaRPr lang="zh-CN" altLang="en-US"/>
          </a:p>
        </p:txBody>
      </p:sp>
    </p:spTree>
    <p:extLst>
      <p:ext uri="{BB962C8B-B14F-4D97-AF65-F5344CB8AC3E}">
        <p14:creationId xmlns:p14="http://schemas.microsoft.com/office/powerpoint/2010/main" val="1961805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82600" y="1279525"/>
            <a:ext cx="6140450" cy="3454400"/>
          </a:xfrm>
        </p:spPr>
      </p:sp>
      <p:sp>
        <p:nvSpPr>
          <p:cNvPr id="3" name="슬라이드 노트 개체 틀 2"/>
          <p:cNvSpPr>
            <a:spLocks noGrp="1"/>
          </p:cNvSpPr>
          <p:nvPr>
            <p:ph type="body" idx="1"/>
          </p:nvPr>
        </p:nvSpPr>
        <p:spPr/>
        <p:txBody>
          <a:bodyPr/>
          <a:lstStyle/>
          <a:p>
            <a:r>
              <a:rPr lang="en-US"/>
              <a:t>https://www.flaticon.com/free-icon/logistic-regression_8003263?term=logistic+regression&amp;page=1&amp;position=4&amp;origin=search&amp;related_id=8003263</a:t>
            </a:r>
          </a:p>
          <a:p>
            <a:r>
              <a:rPr lang="en-US"/>
              <a:t>https://www.flaticon.com/search?word=decision%20tree</a:t>
            </a:r>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36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82600" y="1279525"/>
            <a:ext cx="6140450" cy="3454400"/>
          </a:xfrm>
        </p:spPr>
      </p:sp>
      <p:sp>
        <p:nvSpPr>
          <p:cNvPr id="3" name="슬라이드 노트 개체 틀 2"/>
          <p:cNvSpPr>
            <a:spLocks noGrp="1"/>
          </p:cNvSpPr>
          <p:nvPr>
            <p:ph type="body" idx="1"/>
          </p:nvPr>
        </p:nvSpPr>
        <p:spPr/>
        <p:txBody>
          <a:bodyPr/>
          <a:lstStyle/>
          <a:p>
            <a:endParaRPr lang="en-US" dirty="0"/>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6e62f1ddc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6e62f1ddc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p>
        </p:txBody>
      </p:sp>
      <p:sp>
        <p:nvSpPr>
          <p:cNvPr id="4" name="슬라이드 번호 개체 틀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4"/>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5"/>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469129"/>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30"/>
            <a:ext cx="10307927"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9"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9"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1"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1"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21"/>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2"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2023/2/15</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5"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1" y="365125"/>
            <a:ext cx="8879959"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2023/2/15</a:t>
            </a:fld>
            <a:endParaRPr lang="zh-CN" altLang="en-US" dirty="0"/>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microsoft.com/office/2007/relationships/hdphoto" Target="../media/hdphoto1.wdp"/><Relationship Id="rId4" Type="http://schemas.openxmlformats.org/officeDocument/2006/relationships/image" Target="../media/image20.png"/><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4.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microsoft.com/office/2007/relationships/hdphoto" Target="../media/hdphoto1.wdp"/><Relationship Id="rId4" Type="http://schemas.openxmlformats.org/officeDocument/2006/relationships/image" Target="../media/image39.png"/><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3.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12"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png"/><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image" Target="../media/image48.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jpe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11" Type="http://schemas.microsoft.com/office/2007/relationships/hdphoto" Target="../media/hdphoto1.wdp"/><Relationship Id="rId5" Type="http://schemas.openxmlformats.org/officeDocument/2006/relationships/image" Target="../media/image54.png"/><Relationship Id="rId10" Type="http://schemas.openxmlformats.org/officeDocument/2006/relationships/image" Target="../media/image5.png"/><Relationship Id="rId4" Type="http://schemas.openxmlformats.org/officeDocument/2006/relationships/image" Target="../media/image48.png"/><Relationship Id="rId9"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microsoft.com/office/2007/relationships/hdphoto" Target="../media/hdphoto1.wdp"/><Relationship Id="rId9"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7.pn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PNG"/><Relationship Id="rId5" Type="http://schemas.microsoft.com/office/2007/relationships/hdphoto" Target="../media/hdphoto1.wdp"/><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5" Type="http://schemas.microsoft.com/office/2007/relationships/hdphoto" Target="../media/hdphoto1.wdp"/><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2.PNG"/><Relationship Id="rId5" Type="http://schemas.microsoft.com/office/2007/relationships/hdphoto" Target="../media/hdphoto1.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PNG"/><Relationship Id="rId5" Type="http://schemas.microsoft.com/office/2007/relationships/hdphoto" Target="../media/hdphoto1.wdp"/><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microsoft.com/office/2007/relationships/hdphoto" Target="../media/hdphoto1.wdp"/><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3.xml"/><Relationship Id="rId7"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68.png"/><Relationship Id="rId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67.jpeg"/><Relationship Id="rId9"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71.png"/><Relationship Id="rId5" Type="http://schemas.openxmlformats.org/officeDocument/2006/relationships/image" Target="../media/image70.png"/><Relationship Id="rId10" Type="http://schemas.microsoft.com/office/2007/relationships/hdphoto" Target="../media/hdphoto1.wdp"/><Relationship Id="rId4" Type="http://schemas.openxmlformats.org/officeDocument/2006/relationships/notesSlide" Target="../notesSlides/notesSlide24.xml"/><Relationship Id="rId9" Type="http://schemas.openxmlformats.org/officeDocument/2006/relationships/image" Target="../media/image5.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73.png"/><Relationship Id="rId12" Type="http://schemas.openxmlformats.org/officeDocument/2006/relationships/image" Target="../media/image7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6.png"/><Relationship Id="rId11" Type="http://schemas.openxmlformats.org/officeDocument/2006/relationships/image" Target="../media/image76.png"/><Relationship Id="rId5" Type="http://schemas.openxmlformats.org/officeDocument/2006/relationships/image" Target="../media/image72.png"/><Relationship Id="rId15" Type="http://schemas.microsoft.com/office/2007/relationships/hdphoto" Target="../media/hdphoto1.wdp"/><Relationship Id="rId10" Type="http://schemas.openxmlformats.org/officeDocument/2006/relationships/image" Target="../media/image75.png"/><Relationship Id="rId4" Type="http://schemas.openxmlformats.org/officeDocument/2006/relationships/notesSlide" Target="../notesSlides/notesSlide25.xml"/><Relationship Id="rId9" Type="http://schemas.openxmlformats.org/officeDocument/2006/relationships/image" Target="../media/image74.png"/><Relationship Id="rId1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xml"/><Relationship Id="rId7" Type="http://schemas.openxmlformats.org/officeDocument/2006/relationships/notesSlide" Target="../notesSlides/notesSlide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7.xml"/><Relationship Id="rId5" Type="http://schemas.openxmlformats.org/officeDocument/2006/relationships/tags" Target="../tags/tag11.xml"/><Relationship Id="rId4" Type="http://schemas.openxmlformats.org/officeDocument/2006/relationships/tags" Target="../tags/tag10.xml"/><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6.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68.png"/><Relationship Id="rId5" Type="http://schemas.openxmlformats.org/officeDocument/2006/relationships/image" Target="../media/image12.png"/><Relationship Id="rId4" Type="http://schemas.openxmlformats.org/officeDocument/2006/relationships/image" Target="../media/image78.png"/><Relationship Id="rId9"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4.png"/><Relationship Id="rId5" Type="http://schemas.openxmlformats.org/officeDocument/2006/relationships/image" Target="../media/image79.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4.png"/><Relationship Id="rId5" Type="http://schemas.openxmlformats.org/officeDocument/2006/relationships/image" Target="../media/image79.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0.jpeg"/><Relationship Id="rId5" Type="http://schemas.microsoft.com/office/2007/relationships/hdphoto" Target="../media/hdphoto1.wdp"/><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49.png"/><Relationship Id="rId12"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83.png"/><Relationship Id="rId5" Type="http://schemas.openxmlformats.org/officeDocument/2006/relationships/image" Target="../media/image12.png"/><Relationship Id="rId15" Type="http://schemas.openxmlformats.org/officeDocument/2006/relationships/image" Target="../media/image24.png"/><Relationship Id="rId10" Type="http://schemas.openxmlformats.org/officeDocument/2006/relationships/image" Target="../media/image82.png"/><Relationship Id="rId4" Type="http://schemas.microsoft.com/office/2007/relationships/hdphoto" Target="../media/hdphoto1.wdp"/><Relationship Id="rId9" Type="http://schemas.openxmlformats.org/officeDocument/2006/relationships/image" Target="../media/image81.png"/><Relationship Id="rId14" Type="http://schemas.openxmlformats.org/officeDocument/2006/relationships/image" Target="../media/image84.png"/></Relationships>
</file>

<file path=ppt/slides/_rels/slide3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24.png"/><Relationship Id="rId3" Type="http://schemas.openxmlformats.org/officeDocument/2006/relationships/image" Target="../media/image5.png"/><Relationship Id="rId7" Type="http://schemas.openxmlformats.org/officeDocument/2006/relationships/image" Target="../media/image82.png"/><Relationship Id="rId12"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88.png"/><Relationship Id="rId5" Type="http://schemas.openxmlformats.org/officeDocument/2006/relationships/image" Target="../media/image14.png"/><Relationship Id="rId10" Type="http://schemas.openxmlformats.org/officeDocument/2006/relationships/image" Target="../media/image87.png"/><Relationship Id="rId4" Type="http://schemas.microsoft.com/office/2007/relationships/hdphoto" Target="../media/hdphoto1.wdp"/><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4.xml"/><Relationship Id="rId7" Type="http://schemas.openxmlformats.org/officeDocument/2006/relationships/image" Target="../media/image3.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5.png"/><Relationship Id="rId2" Type="http://schemas.openxmlformats.org/officeDocument/2006/relationships/image" Target="../media/image11.GIF"/><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5593349" y="105059"/>
            <a:ext cx="6407074" cy="1631216"/>
          </a:xfrm>
          <a:prstGeom prst="rect">
            <a:avLst/>
          </a:prstGeom>
          <a:noFill/>
        </p:spPr>
        <p:txBody>
          <a:bodyPr wrap="square" rtlCol="0">
            <a:spAutoFit/>
          </a:bodyPr>
          <a:lstStyle/>
          <a:p>
            <a:pPr algn="r"/>
            <a:r>
              <a:rPr lang="en-US" altLang="ko-KR" sz="2000">
                <a:solidFill>
                  <a:srgbClr val="302B05"/>
                </a:solidFill>
                <a:latin typeface="DINPro-Light" panose="02000504040000020003" pitchFamily="50" charset="0"/>
                <a:ea typeface="ic 모던고딕 R" pitchFamily="18" charset="-127"/>
              </a:rPr>
              <a:t>Prepared by </a:t>
            </a:r>
            <a:r>
              <a:rPr lang="en-US" altLang="ko-KR" sz="2000">
                <a:latin typeface="DINPro-Medium" panose="02000503030000020004" pitchFamily="50" charset="0"/>
                <a:ea typeface="ic 모던고딕 R" pitchFamily="18" charset="-127"/>
              </a:rPr>
              <a:t>Yuqing Chen, Heejae Roh </a:t>
            </a:r>
          </a:p>
          <a:p>
            <a:pPr algn="r"/>
            <a:r>
              <a:rPr lang="en-US" altLang="ko-KR" sz="2000">
                <a:latin typeface="DINPro-Medium" panose="02000503030000020004" pitchFamily="50" charset="0"/>
                <a:ea typeface="ic 모던고딕 R" pitchFamily="18" charset="-127"/>
              </a:rPr>
              <a:t>Nikshita Ranganathan, Archit Barua </a:t>
            </a:r>
          </a:p>
          <a:p>
            <a:pPr algn="r"/>
            <a:r>
              <a:rPr lang="en-US" altLang="ko-KR" sz="2000">
                <a:solidFill>
                  <a:srgbClr val="302B05"/>
                </a:solidFill>
                <a:latin typeface="DINPro-Medium" panose="02000503030000020004" pitchFamily="50" charset="0"/>
                <a:ea typeface="ic 모던고딕 R" pitchFamily="18" charset="-127"/>
              </a:rPr>
              <a:t>Professor Paromita Guha</a:t>
            </a:r>
          </a:p>
          <a:p>
            <a:pPr algn="r"/>
            <a:endParaRPr lang="en-US" altLang="ko-KR" sz="2000">
              <a:solidFill>
                <a:srgbClr val="302B05"/>
              </a:solidFill>
              <a:latin typeface="DINPro-Medium" panose="02000503030000020004" pitchFamily="50" charset="0"/>
              <a:ea typeface="ic 모던고딕 R" pitchFamily="18" charset="-127"/>
            </a:endParaRPr>
          </a:p>
          <a:p>
            <a:pPr algn="r"/>
            <a:r>
              <a:rPr lang="en-US" altLang="ko-KR" sz="2000">
                <a:solidFill>
                  <a:srgbClr val="302B05"/>
                </a:solidFill>
                <a:latin typeface="DINPro-Medium" panose="02000503030000020004" pitchFamily="50" charset="0"/>
                <a:ea typeface="ic 모던고딕 R" pitchFamily="18" charset="-127"/>
              </a:rPr>
              <a:t>Feb 14</a:t>
            </a:r>
            <a:r>
              <a:rPr lang="en-US" altLang="ko-KR" sz="2000" baseline="30000">
                <a:solidFill>
                  <a:srgbClr val="302B05"/>
                </a:solidFill>
                <a:latin typeface="DINPro-Medium" panose="02000503030000020004" pitchFamily="50" charset="0"/>
                <a:ea typeface="ic 모던고딕 R" pitchFamily="18" charset="-127"/>
              </a:rPr>
              <a:t>th</a:t>
            </a:r>
            <a:r>
              <a:rPr lang="en-US" altLang="ko-KR" sz="2000">
                <a:solidFill>
                  <a:srgbClr val="302B05"/>
                </a:solidFill>
                <a:latin typeface="DINPro-Medium" panose="02000503030000020004" pitchFamily="50" charset="0"/>
                <a:ea typeface="ic 모던고딕 R" pitchFamily="18" charset="-127"/>
              </a:rPr>
              <a:t>, 2023</a:t>
            </a:r>
            <a:endParaRPr lang="en-US" altLang="ko-KR" sz="2000" dirty="0">
              <a:solidFill>
                <a:srgbClr val="302B05"/>
              </a:solidFill>
              <a:latin typeface="DINPro-Medium" panose="02000503030000020004" pitchFamily="50" charset="0"/>
              <a:ea typeface="ic 모던고딕 R" pitchFamily="18" charset="-127"/>
            </a:endParaRPr>
          </a:p>
        </p:txBody>
      </p:sp>
      <p:sp>
        <p:nvSpPr>
          <p:cNvPr id="19" name="직사각형 18"/>
          <p:cNvSpPr/>
          <p:nvPr/>
        </p:nvSpPr>
        <p:spPr>
          <a:xfrm>
            <a:off x="544010" y="3009418"/>
            <a:ext cx="3067291" cy="925974"/>
          </a:xfrm>
          <a:prstGeom prst="rect">
            <a:avLst/>
          </a:prstGeom>
          <a:solidFill>
            <a:srgbClr val="F7F8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1" name="직사각형 20"/>
          <p:cNvSpPr/>
          <p:nvPr/>
        </p:nvSpPr>
        <p:spPr>
          <a:xfrm>
            <a:off x="176397" y="5634013"/>
            <a:ext cx="2890894" cy="925974"/>
          </a:xfrm>
          <a:prstGeom prst="rect">
            <a:avLst/>
          </a:prstGeom>
          <a:solidFill>
            <a:srgbClr val="F7F8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5" name="그룹 4"/>
          <p:cNvGrpSpPr/>
          <p:nvPr/>
        </p:nvGrpSpPr>
        <p:grpSpPr>
          <a:xfrm>
            <a:off x="0" y="6365205"/>
            <a:ext cx="3912243" cy="492795"/>
            <a:chOff x="495124" y="6156139"/>
            <a:chExt cx="7217910" cy="909185"/>
          </a:xfrm>
        </p:grpSpPr>
        <p:pic>
          <p:nvPicPr>
            <p:cNvPr id="6" name="그림 5"/>
            <p:cNvPicPr>
              <a:picLocks noChangeAspect="1"/>
            </p:cNvPicPr>
            <p:nvPr/>
          </p:nvPicPr>
          <p:blipFill rotWithShape="1">
            <a:blip r:embed="rId4" cstate="print">
              <a:extLst>
                <a:ext uri="{28A0092B-C50C-407E-A947-70E740481C1C}">
                  <a14:useLocalDpi xmlns:a14="http://schemas.microsoft.com/office/drawing/2010/main" val="0"/>
                </a:ext>
              </a:extLst>
            </a:blip>
            <a:srcRect l="37129" t="35860" b="38603"/>
            <a:stretch>
              <a:fillRect/>
            </a:stretch>
          </p:blipFill>
          <p:spPr>
            <a:xfrm>
              <a:off x="495124" y="6156139"/>
              <a:ext cx="3882426" cy="584572"/>
            </a:xfrm>
            <a:prstGeom prst="rect">
              <a:avLst/>
            </a:prstGeom>
          </p:spPr>
        </p:pic>
        <p:pic>
          <p:nvPicPr>
            <p:cNvPr id="7" name="그림 6"/>
            <p:cNvPicPr>
              <a:picLocks noChangeAspect="1"/>
            </p:cNvPicPr>
            <p:nvPr/>
          </p:nvPicPr>
          <p:blipFill rotWithShape="1">
            <a:blip r:embed="rId4" cstate="print">
              <a:extLst>
                <a:ext uri="{28A0092B-C50C-407E-A947-70E740481C1C}">
                  <a14:useLocalDpi xmlns:a14="http://schemas.microsoft.com/office/drawing/2010/main" val="0"/>
                </a:ext>
              </a:extLst>
            </a:blip>
            <a:srcRect l="39662" t="65309"/>
            <a:stretch>
              <a:fillRect/>
            </a:stretch>
          </p:blipFill>
          <p:spPr>
            <a:xfrm>
              <a:off x="3986976" y="6271204"/>
              <a:ext cx="3726058" cy="794120"/>
            </a:xfrm>
            <a:prstGeom prst="rect">
              <a:avLst/>
            </a:prstGeom>
          </p:spPr>
        </p:pic>
      </p:grpSp>
      <p:sp>
        <p:nvSpPr>
          <p:cNvPr id="24" name="직사각형 23"/>
          <p:cNvSpPr/>
          <p:nvPr/>
        </p:nvSpPr>
        <p:spPr>
          <a:xfrm>
            <a:off x="486135" y="1633478"/>
            <a:ext cx="3576577" cy="1253873"/>
          </a:xfrm>
          <a:prstGeom prst="rect">
            <a:avLst/>
          </a:prstGeom>
          <a:solidFill>
            <a:srgbClr val="F7F8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5" name="직사각형 24"/>
          <p:cNvSpPr/>
          <p:nvPr/>
        </p:nvSpPr>
        <p:spPr>
          <a:xfrm>
            <a:off x="905813" y="1032301"/>
            <a:ext cx="3576577" cy="1253873"/>
          </a:xfrm>
          <a:prstGeom prst="rect">
            <a:avLst/>
          </a:prstGeom>
          <a:solidFill>
            <a:srgbClr val="F7F8F9"/>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3" name="TextBox 22"/>
          <p:cNvSpPr txBox="1"/>
          <p:nvPr/>
        </p:nvSpPr>
        <p:spPr>
          <a:xfrm>
            <a:off x="0" y="728947"/>
            <a:ext cx="6221392" cy="2862322"/>
          </a:xfrm>
          <a:prstGeom prst="rect">
            <a:avLst/>
          </a:prstGeom>
          <a:noFill/>
        </p:spPr>
        <p:txBody>
          <a:bodyPr wrap="square">
            <a:spAutoFit/>
          </a:bodyPr>
          <a:lstStyle/>
          <a:p>
            <a:pPr algn="ctr"/>
            <a:r>
              <a:rPr lang="en-US" sz="6000" dirty="0">
                <a:latin typeface="DINPro-Medium" panose="02000503030000020004" pitchFamily="50" charset="0"/>
              </a:rPr>
              <a:t>BANK CUSTOMER</a:t>
            </a:r>
          </a:p>
          <a:p>
            <a:pPr algn="ctr"/>
            <a:r>
              <a:rPr lang="en-US" sz="6000" dirty="0">
                <a:latin typeface="DINPro-Medium" panose="02000503030000020004" pitchFamily="50" charset="0"/>
              </a:rPr>
              <a:t>CHURN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32022"/>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HISTOGRAMS</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2" name="TextBox 11"/>
          <p:cNvSpPr txBox="1"/>
          <p:nvPr/>
        </p:nvSpPr>
        <p:spPr>
          <a:xfrm>
            <a:off x="8098179" y="1243830"/>
            <a:ext cx="3793443" cy="646331"/>
          </a:xfrm>
          <a:prstGeom prst="rect">
            <a:avLst/>
          </a:prstGeom>
          <a:noFill/>
        </p:spPr>
        <p:txBody>
          <a:bodyPr wrap="square">
            <a:spAutoFit/>
          </a:bodyPr>
          <a:lstStyle/>
          <a:p>
            <a:r>
              <a:rPr lang="en-US" dirty="0">
                <a:latin typeface="DINPro-Medium" panose="02000503030000020004"/>
                <a:sym typeface="Arial" panose="020B0604020202020204"/>
              </a:rPr>
              <a:t>Credit score - Normally distributed</a:t>
            </a:r>
          </a:p>
          <a:p>
            <a:r>
              <a:rPr lang="en-US" dirty="0">
                <a:latin typeface="DINPro-Medium" panose="02000503030000020004"/>
                <a:sym typeface="Arial" panose="020B0604020202020204"/>
              </a:rPr>
              <a:t>                         Average score of 650</a:t>
            </a:r>
          </a:p>
        </p:txBody>
      </p:sp>
      <p:sp>
        <p:nvSpPr>
          <p:cNvPr id="13" name="TextBox 12"/>
          <p:cNvSpPr txBox="1"/>
          <p:nvPr/>
        </p:nvSpPr>
        <p:spPr>
          <a:xfrm>
            <a:off x="8095288" y="4002869"/>
            <a:ext cx="4411744" cy="646331"/>
          </a:xfrm>
          <a:prstGeom prst="rect">
            <a:avLst/>
          </a:prstGeom>
          <a:noFill/>
        </p:spPr>
        <p:txBody>
          <a:bodyPr wrap="square">
            <a:spAutoFit/>
          </a:bodyPr>
          <a:lstStyle/>
          <a:p>
            <a:r>
              <a:rPr lang="en-US" dirty="0">
                <a:latin typeface="DINPro-Medium" panose="02000503030000020004"/>
              </a:rPr>
              <a:t>Balance - Normal </a:t>
            </a:r>
            <a:r>
              <a:rPr lang="en-US">
                <a:latin typeface="DINPro-Medium" panose="02000503030000020004"/>
              </a:rPr>
              <a:t>distribution except</a:t>
            </a:r>
          </a:p>
          <a:p>
            <a:r>
              <a:rPr lang="en-US">
                <a:latin typeface="DINPro-Medium" panose="02000503030000020004"/>
              </a:rPr>
              <a:t>                  </a:t>
            </a:r>
            <a:r>
              <a:rPr lang="en-US" dirty="0">
                <a:latin typeface="DINPro-Medium" panose="02000503030000020004"/>
              </a:rPr>
              <a:t>zero</a:t>
            </a:r>
            <a:endParaRPr lang="en-US" dirty="0">
              <a:latin typeface="DINPro-Medium" panose="02000503030000020004"/>
              <a:sym typeface="Arial" panose="020B0604020202020204"/>
            </a:endParaRPr>
          </a:p>
        </p:txBody>
      </p:sp>
      <p:sp>
        <p:nvSpPr>
          <p:cNvPr id="16" name="TextBox 15"/>
          <p:cNvSpPr txBox="1"/>
          <p:nvPr/>
        </p:nvSpPr>
        <p:spPr>
          <a:xfrm>
            <a:off x="8095288" y="5291004"/>
            <a:ext cx="3866002" cy="646331"/>
          </a:xfrm>
          <a:prstGeom prst="rect">
            <a:avLst/>
          </a:prstGeom>
          <a:noFill/>
        </p:spPr>
        <p:txBody>
          <a:bodyPr wrap="square">
            <a:spAutoFit/>
          </a:bodyPr>
          <a:lstStyle/>
          <a:p>
            <a:r>
              <a:rPr lang="en-US" b="0" i="0" dirty="0">
                <a:effectLst/>
                <a:latin typeface="DINPro-Medium" panose="02000503030000020004"/>
              </a:rPr>
              <a:t>Estimated salary - </a:t>
            </a:r>
            <a:r>
              <a:rPr lang="en-US" b="0" i="0">
                <a:effectLst/>
                <a:latin typeface="DINPro-Medium" panose="02000503030000020004"/>
              </a:rPr>
              <a:t>Uniform distribution</a:t>
            </a:r>
            <a:endParaRPr lang="en-US" b="0" i="0" dirty="0">
              <a:effectLst/>
              <a:latin typeface="DINPro-Medium" panose="02000503030000020004"/>
            </a:endParaRPr>
          </a:p>
          <a:p>
            <a:r>
              <a:rPr lang="en-US" b="0" i="0" dirty="0">
                <a:effectLst/>
                <a:latin typeface="DINPro-Medium" panose="02000503030000020004"/>
              </a:rPr>
              <a:t>                                 Mean of 100k</a:t>
            </a:r>
            <a:endParaRPr lang="en-US" dirty="0">
              <a:latin typeface="DINPro-Medium" panose="02000503030000020004"/>
              <a:sym typeface="Arial" panose="020B0604020202020204"/>
            </a:endParaRPr>
          </a:p>
        </p:txBody>
      </p:sp>
      <p:sp>
        <p:nvSpPr>
          <p:cNvPr id="17" name="TextBox 16"/>
          <p:cNvSpPr txBox="1"/>
          <p:nvPr/>
        </p:nvSpPr>
        <p:spPr>
          <a:xfrm>
            <a:off x="6661866" y="2524614"/>
            <a:ext cx="4957463" cy="369332"/>
          </a:xfrm>
          <a:prstGeom prst="rect">
            <a:avLst/>
          </a:prstGeom>
          <a:noFill/>
        </p:spPr>
        <p:txBody>
          <a:bodyPr wrap="square">
            <a:spAutoFit/>
          </a:bodyPr>
          <a:lstStyle/>
          <a:p>
            <a:pPr marL="1489075"/>
            <a:r>
              <a:rPr lang="en-US" dirty="0">
                <a:latin typeface="DINPro-Medium" panose="02000503030000020004"/>
                <a:sym typeface="Arial" panose="020B0604020202020204"/>
              </a:rPr>
              <a:t>Age - Right skewed</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29" y="891243"/>
            <a:ext cx="6982067" cy="593336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6963" y="1296390"/>
            <a:ext cx="808325" cy="808325"/>
          </a:xfrm>
          <a:prstGeom prst="rect">
            <a:avLst/>
          </a:prstGeom>
        </p:spPr>
      </p:pic>
      <p:pic>
        <p:nvPicPr>
          <p:cNvPr id="26" name="Picture 25"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3703" y="2530931"/>
            <a:ext cx="808325" cy="808325"/>
          </a:xfrm>
          <a:prstGeom prst="rect">
            <a:avLst/>
          </a:prstGeom>
        </p:spPr>
      </p:pic>
      <p:pic>
        <p:nvPicPr>
          <p:cNvPr id="28" name="Picture 27"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6963" y="3981929"/>
            <a:ext cx="808325" cy="808325"/>
          </a:xfrm>
          <a:prstGeom prst="rect">
            <a:avLst/>
          </a:prstGeom>
        </p:spPr>
      </p:pic>
      <p:pic>
        <p:nvPicPr>
          <p:cNvPr id="4" name="그림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3703" y="5216470"/>
            <a:ext cx="808325" cy="808325"/>
          </a:xfrm>
          <a:prstGeom prst="rect">
            <a:avLst/>
          </a:prstGeom>
        </p:spPr>
      </p:pic>
      <p:sp>
        <p:nvSpPr>
          <p:cNvPr id="5" name="TextBox 4"/>
          <p:cNvSpPr txBox="1"/>
          <p:nvPr/>
        </p:nvSpPr>
        <p:spPr>
          <a:xfrm>
            <a:off x="1106173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7" name="TextBox 6"/>
          <p:cNvSpPr txBox="1"/>
          <p:nvPr/>
        </p:nvSpPr>
        <p:spPr>
          <a:xfrm>
            <a:off x="11050540" y="190993"/>
            <a:ext cx="667812"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EDA</a:t>
            </a:r>
            <a:endParaRPr lang="ko-KR" altLang="en-US" sz="2000" dirty="0">
              <a:latin typeface="DINPro-Medium" panose="02000503030000020004" pitchFamily="50" charset="0"/>
              <a:ea typeface="ic 모던고딕 B" pitchFamily="18" charset="-127"/>
            </a:endParaRPr>
          </a:p>
        </p:txBody>
      </p:sp>
      <p:sp>
        <p:nvSpPr>
          <p:cNvPr id="8" name="Rectangle 63"/>
          <p:cNvSpPr>
            <a:spLocks noChangeArrowheads="1"/>
          </p:cNvSpPr>
          <p:nvPr/>
        </p:nvSpPr>
        <p:spPr bwMode="auto">
          <a:xfrm>
            <a:off x="11118273" y="574535"/>
            <a:ext cx="1065112" cy="59188"/>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4" name="그림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688601" y="101219"/>
            <a:ext cx="397145" cy="397145"/>
          </a:xfrm>
          <a:prstGeom prst="rect">
            <a:avLst/>
          </a:prstGeom>
        </p:spPr>
      </p:pic>
      <p:pic>
        <p:nvPicPr>
          <p:cNvPr id="15" name="그림 2"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18" name="그림 5"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3489"/>
            <a:ext cx="12097407" cy="868656"/>
          </a:xfrm>
        </p:spPr>
        <p:txBody>
          <a:bodyPr>
            <a:normAutofit/>
          </a:bodyPr>
          <a:lstStyle/>
          <a:p>
            <a:pPr algn="ctr"/>
            <a:r>
              <a:rPr lang="en-US" altLang="zh-CN" sz="4000" dirty="0">
                <a:latin typeface="DINPro-Medium" panose="02000503030000020004"/>
              </a:rPr>
              <a:t>DONUT PIE CHARTS</a:t>
            </a:r>
          </a:p>
        </p:txBody>
      </p:sp>
      <p:sp>
        <p:nvSpPr>
          <p:cNvPr id="7" name="Rectangle 63"/>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8" name="Rectangle 76"/>
          <p:cNvSpPr>
            <a:spLocks noChangeArrowheads="1"/>
          </p:cNvSpPr>
          <p:nvPr/>
        </p:nvSpPr>
        <p:spPr bwMode="auto">
          <a:xfrm>
            <a:off x="9994901" y="6416675"/>
            <a:ext cx="2197100" cy="63500"/>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grpSp>
        <p:nvGrpSpPr>
          <p:cNvPr id="17" name="그룹 30"/>
          <p:cNvGrpSpPr/>
          <p:nvPr/>
        </p:nvGrpSpPr>
        <p:grpSpPr>
          <a:xfrm>
            <a:off x="231083" y="1503423"/>
            <a:ext cx="6987202" cy="3851154"/>
            <a:chOff x="2431350" y="2362363"/>
            <a:chExt cx="5829300" cy="2835275"/>
          </a:xfrm>
        </p:grpSpPr>
        <p:grpSp>
          <p:nvGrpSpPr>
            <p:cNvPr id="18" name="그룹 1"/>
            <p:cNvGrpSpPr/>
            <p:nvPr/>
          </p:nvGrpSpPr>
          <p:grpSpPr>
            <a:xfrm>
              <a:off x="2431350" y="2362363"/>
              <a:ext cx="5829300" cy="2835275"/>
              <a:chOff x="0" y="0"/>
              <a:chExt cx="6149340" cy="2991485"/>
            </a:xfrm>
          </p:grpSpPr>
          <p:sp>
            <p:nvSpPr>
              <p:cNvPr id="19" name="직사각형 2"/>
              <p:cNvSpPr/>
              <p:nvPr/>
            </p:nvSpPr>
            <p:spPr>
              <a:xfrm>
                <a:off x="0" y="0"/>
                <a:ext cx="6149325" cy="2991475"/>
              </a:xfrm>
              <a:prstGeom prst="rect">
                <a:avLst/>
              </a:prstGeom>
              <a:noFill/>
              <a:ln>
                <a:noFill/>
              </a:ln>
            </p:spPr>
            <p:txBody>
              <a:bodyPr spcFirstLastPara="1" wrap="square" lIns="91425" tIns="91425" rIns="91425" bIns="91425" anchor="ctr" anchorCtr="0">
                <a:noAutofit/>
              </a:bodyPr>
              <a:lstStyle/>
              <a:p>
                <a:pPr marL="0" marR="0" algn="l" latinLnBrk="1">
                  <a:lnSpc>
                    <a:spcPct val="107000"/>
                  </a:lnSpc>
                  <a:spcBef>
                    <a:spcPts val="0"/>
                  </a:spcBef>
                  <a:spcAft>
                    <a:spcPts val="0"/>
                  </a:spcAft>
                </a:pPr>
                <a:r>
                  <a:rPr lang="en-US" sz="1000" kern="100">
                    <a:effectLst/>
                    <a:latin typeface="Calibri" panose="020F0502020204030204" pitchFamily="34" charset="0"/>
                    <a:ea typeface="Batang" panose="02030600000101010101" pitchFamily="18" charset="-127"/>
                  </a:rPr>
                  <a:t> </a:t>
                </a:r>
              </a:p>
            </p:txBody>
          </p:sp>
          <p:pic>
            <p:nvPicPr>
              <p:cNvPr id="20" name="Shape 4"/>
              <p:cNvPicPr preferRelativeResize="0"/>
              <p:nvPr/>
            </p:nvPicPr>
            <p:blipFill rotWithShape="1">
              <a:blip r:embed="rId3"/>
              <a:srcRect l="18227" r="18246"/>
              <a:stretch>
                <a:fillRect/>
              </a:stretch>
            </p:blipFill>
            <p:spPr>
              <a:xfrm>
                <a:off x="3025140" y="0"/>
                <a:ext cx="3124200" cy="2990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Shape 5"/>
              <p:cNvPicPr preferRelativeResize="0"/>
              <p:nvPr/>
            </p:nvPicPr>
            <p:blipFill rotWithShape="1">
              <a:blip r:embed="rId4"/>
              <a:srcRect l="18227" r="17747"/>
              <a:stretch>
                <a:fillRect/>
              </a:stretch>
            </p:blipFill>
            <p:spPr>
              <a:xfrm>
                <a:off x="0" y="0"/>
                <a:ext cx="3027680" cy="2991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pic>
        <p:nvPicPr>
          <p:cNvPr id="23" name="Picture 22"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5180" y="1923393"/>
            <a:ext cx="709449" cy="698939"/>
          </a:xfrm>
          <a:prstGeom prst="rect">
            <a:avLst/>
          </a:prstGeom>
        </p:spPr>
      </p:pic>
      <p:sp>
        <p:nvSpPr>
          <p:cNvPr id="24" name="TextBox 23"/>
          <p:cNvSpPr txBox="1"/>
          <p:nvPr/>
        </p:nvSpPr>
        <p:spPr>
          <a:xfrm>
            <a:off x="7948433" y="1923393"/>
            <a:ext cx="3793443" cy="677108"/>
          </a:xfrm>
          <a:prstGeom prst="rect">
            <a:avLst/>
          </a:prstGeom>
          <a:noFill/>
        </p:spPr>
        <p:txBody>
          <a:bodyPr wrap="square">
            <a:spAutoFit/>
          </a:bodyPr>
          <a:lstStyle/>
          <a:p>
            <a:pPr lvl="1"/>
            <a:r>
              <a:rPr lang="en-US" sz="1900" dirty="0">
                <a:latin typeface="DINPro-Medium" panose="02000503030000020004"/>
                <a:sym typeface="Arial" panose="020B0604020202020204"/>
              </a:rPr>
              <a:t>Credit cards do not have a significant effect on churn rate</a:t>
            </a:r>
          </a:p>
        </p:txBody>
      </p:sp>
      <p:sp>
        <p:nvSpPr>
          <p:cNvPr id="26" name="TextBox 25"/>
          <p:cNvSpPr txBox="1"/>
          <p:nvPr/>
        </p:nvSpPr>
        <p:spPr>
          <a:xfrm>
            <a:off x="8439807" y="4125079"/>
            <a:ext cx="3499944" cy="969496"/>
          </a:xfrm>
          <a:prstGeom prst="rect">
            <a:avLst/>
          </a:prstGeom>
          <a:noFill/>
        </p:spPr>
        <p:txBody>
          <a:bodyPr wrap="square">
            <a:spAutoFit/>
          </a:bodyPr>
          <a:lstStyle/>
          <a:p>
            <a:r>
              <a:rPr lang="en-US" sz="1900" dirty="0">
                <a:solidFill>
                  <a:srgbClr val="353740"/>
                </a:solidFill>
                <a:latin typeface="DINPro-Medium" panose="02000503030000020004"/>
              </a:rPr>
              <a:t>M</a:t>
            </a:r>
            <a:r>
              <a:rPr lang="en-US" sz="1900" b="0" i="0" dirty="0">
                <a:solidFill>
                  <a:srgbClr val="353740"/>
                </a:solidFill>
                <a:effectLst/>
                <a:latin typeface="DINPro-Medium" panose="02000503030000020004"/>
              </a:rPr>
              <a:t>embership status is an important factor in customer retention.</a:t>
            </a:r>
            <a:endParaRPr lang="en-US" sz="1900" dirty="0">
              <a:latin typeface="DINPro-Medium" panose="02000503030000020004"/>
            </a:endParaRPr>
          </a:p>
        </p:txBody>
      </p:sp>
      <p:pic>
        <p:nvPicPr>
          <p:cNvPr id="30" name="Picture 29"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45180" y="4125079"/>
            <a:ext cx="753812" cy="753812"/>
          </a:xfrm>
          <a:prstGeom prst="rect">
            <a:avLst/>
          </a:prstGeom>
        </p:spPr>
      </p:pic>
      <p:sp>
        <p:nvSpPr>
          <p:cNvPr id="4" name="TextBox 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5" name="TextBox 4"/>
          <p:cNvSpPr txBox="1"/>
          <p:nvPr/>
        </p:nvSpPr>
        <p:spPr>
          <a:xfrm>
            <a:off x="1106173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1" name="TextBox 10"/>
          <p:cNvSpPr txBox="1"/>
          <p:nvPr/>
        </p:nvSpPr>
        <p:spPr>
          <a:xfrm>
            <a:off x="11050540" y="190993"/>
            <a:ext cx="667812"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EDA</a:t>
            </a:r>
            <a:endParaRPr lang="ko-KR" altLang="en-US" sz="2000" dirty="0">
              <a:latin typeface="DINPro-Medium" panose="02000503030000020004" pitchFamily="50" charset="0"/>
              <a:ea typeface="ic 모던고딕 B" pitchFamily="18" charset="-127"/>
            </a:endParaRPr>
          </a:p>
        </p:txBody>
      </p:sp>
      <p:sp>
        <p:nvSpPr>
          <p:cNvPr id="12" name="Rectangle 63"/>
          <p:cNvSpPr>
            <a:spLocks noChangeArrowheads="1"/>
          </p:cNvSpPr>
          <p:nvPr/>
        </p:nvSpPr>
        <p:spPr bwMode="auto">
          <a:xfrm>
            <a:off x="11118273" y="574535"/>
            <a:ext cx="1065112" cy="59188"/>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3" name="그림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688601" y="101219"/>
            <a:ext cx="397145" cy="397145"/>
          </a:xfrm>
          <a:prstGeom prst="rect">
            <a:avLst/>
          </a:prstGeom>
        </p:spPr>
      </p:pic>
      <p:pic>
        <p:nvPicPr>
          <p:cNvPr id="14" name="그림 2"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15" name="그림 5"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53489"/>
            <a:ext cx="12097407" cy="868656"/>
          </a:xfrm>
        </p:spPr>
        <p:txBody>
          <a:bodyPr>
            <a:normAutofit/>
          </a:bodyPr>
          <a:lstStyle/>
          <a:p>
            <a:pPr algn="ctr"/>
            <a:r>
              <a:rPr lang="en-US" altLang="zh-CN" sz="4000" dirty="0">
                <a:latin typeface="DINPro-Medium" panose="02000503030000020004"/>
              </a:rPr>
              <a:t>3D PLOT</a:t>
            </a:r>
          </a:p>
        </p:txBody>
      </p:sp>
      <p:sp>
        <p:nvSpPr>
          <p:cNvPr id="7" name="Rectangle 63"/>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8" name="Rectangle 76"/>
          <p:cNvSpPr>
            <a:spLocks noChangeArrowheads="1"/>
          </p:cNvSpPr>
          <p:nvPr/>
        </p:nvSpPr>
        <p:spPr bwMode="auto">
          <a:xfrm>
            <a:off x="9994901" y="6416675"/>
            <a:ext cx="2197100" cy="63500"/>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78" y="1415725"/>
            <a:ext cx="6001407" cy="4025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1461415" y="2738159"/>
            <a:ext cx="6096000" cy="677108"/>
          </a:xfrm>
          <a:prstGeom prst="rect">
            <a:avLst/>
          </a:prstGeom>
          <a:noFill/>
        </p:spPr>
        <p:txBody>
          <a:bodyPr wrap="square">
            <a:spAutoFit/>
          </a:bodyPr>
          <a:lstStyle/>
          <a:p>
            <a:r>
              <a:rPr lang="en-US" sz="1900" dirty="0">
                <a:solidFill>
                  <a:srgbClr val="353740"/>
                </a:solidFill>
                <a:latin typeface="DINPro-Medium" panose="02000503030000020004"/>
              </a:rPr>
              <a:t>R</a:t>
            </a:r>
            <a:r>
              <a:rPr lang="en-US" sz="1900" b="0" i="0" dirty="0">
                <a:solidFill>
                  <a:srgbClr val="353740"/>
                </a:solidFill>
                <a:effectLst/>
                <a:latin typeface="DINPro-Medium" panose="02000503030000020004"/>
              </a:rPr>
              <a:t>elationship </a:t>
            </a:r>
            <a:r>
              <a:rPr lang="en-US" sz="1900" b="0" i="0">
                <a:solidFill>
                  <a:srgbClr val="353740"/>
                </a:solidFill>
                <a:effectLst/>
                <a:latin typeface="DINPro-Medium" panose="02000503030000020004"/>
              </a:rPr>
              <a:t>between </a:t>
            </a:r>
          </a:p>
          <a:p>
            <a:r>
              <a:rPr lang="en-US" sz="1900" b="0" i="0">
                <a:solidFill>
                  <a:srgbClr val="353740"/>
                </a:solidFill>
                <a:effectLst/>
                <a:latin typeface="DINPro-Medium" panose="02000503030000020004"/>
              </a:rPr>
              <a:t>Credit </a:t>
            </a:r>
            <a:r>
              <a:rPr lang="en-US" sz="1900" b="0" i="0" dirty="0">
                <a:solidFill>
                  <a:srgbClr val="353740"/>
                </a:solidFill>
                <a:effectLst/>
                <a:latin typeface="DINPro-Medium" panose="02000503030000020004"/>
              </a:rPr>
              <a:t>score, Salary &amp; Age.</a:t>
            </a:r>
            <a:endParaRPr lang="en-US" sz="1900" dirty="0">
              <a:latin typeface="DINPro-Medium" panose="02000503030000020004"/>
            </a:endParaRPr>
          </a:p>
        </p:txBody>
      </p:sp>
      <p:pic>
        <p:nvPicPr>
          <p:cNvPr id="16" name="Picture 15"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295" y="2653653"/>
            <a:ext cx="846120" cy="846120"/>
          </a:xfrm>
          <a:prstGeom prst="rect">
            <a:avLst/>
          </a:prstGeom>
        </p:spPr>
      </p:pic>
      <p:sp>
        <p:nvSpPr>
          <p:cNvPr id="4" name="TextBox 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5" name="TextBox 4"/>
          <p:cNvSpPr txBox="1"/>
          <p:nvPr/>
        </p:nvSpPr>
        <p:spPr>
          <a:xfrm>
            <a:off x="1106173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1" name="TextBox 10"/>
          <p:cNvSpPr txBox="1"/>
          <p:nvPr/>
        </p:nvSpPr>
        <p:spPr>
          <a:xfrm>
            <a:off x="11050540" y="190993"/>
            <a:ext cx="667812"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EDA</a:t>
            </a:r>
            <a:endParaRPr lang="ko-KR" altLang="en-US" sz="2000" dirty="0">
              <a:latin typeface="DINPro-Medium" panose="02000503030000020004" pitchFamily="50" charset="0"/>
              <a:ea typeface="ic 모던고딕 B" pitchFamily="18" charset="-127"/>
            </a:endParaRPr>
          </a:p>
        </p:txBody>
      </p:sp>
      <p:sp>
        <p:nvSpPr>
          <p:cNvPr id="12" name="Rectangle 63"/>
          <p:cNvSpPr>
            <a:spLocks noChangeArrowheads="1"/>
          </p:cNvSpPr>
          <p:nvPr/>
        </p:nvSpPr>
        <p:spPr bwMode="auto">
          <a:xfrm>
            <a:off x="11118273" y="574535"/>
            <a:ext cx="1065112" cy="59188"/>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4" name="그림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1688601" y="101219"/>
            <a:ext cx="397145" cy="397145"/>
          </a:xfrm>
          <a:prstGeom prst="rect">
            <a:avLst/>
          </a:prstGeom>
        </p:spPr>
      </p:pic>
      <p:pic>
        <p:nvPicPr>
          <p:cNvPr id="15" name="그림 2" descr="텍스트, 벡터그래픽이(가) 표시된 사진&#10;&#10;자동 생성된 설명"/>
          <p:cNvPicPr>
            <a:picLocks noChangeAspect="1"/>
          </p:cNvPicPr>
          <p:nvPr/>
        </p:nvPicPr>
        <p:blipFill rotWithShape="1">
          <a:blip r:embed="rId6" cstate="print">
            <a:alphaModFix amt="80000"/>
            <a:extLst>
              <a:ext uri="{BEBA8EAE-BF5A-486C-A8C5-ECC9F3942E4B}">
                <a14:imgProps xmlns:a14="http://schemas.microsoft.com/office/drawing/2010/main">
                  <a14:imgLayer r:embed="rId7">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17" name="그림 5" descr="텍스트, 벡터그래픽이(가) 표시된 사진&#10;&#10;자동 생성된 설명"/>
          <p:cNvPicPr>
            <a:picLocks noChangeAspect="1"/>
          </p:cNvPicPr>
          <p:nvPr/>
        </p:nvPicPr>
        <p:blipFill rotWithShape="1">
          <a:blip r:embed="rId6" cstate="print">
            <a:alphaModFix amt="80000"/>
            <a:extLst>
              <a:ext uri="{BEBA8EAE-BF5A-486C-A8C5-ECC9F3942E4B}">
                <a14:imgProps xmlns:a14="http://schemas.microsoft.com/office/drawing/2010/main">
                  <a14:imgLayer r:embed="rId7">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2" descr="텍스트, 벡터그래픽이(가) 표시된 사진&#10;&#10;자동 생성된 설명"/>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sp>
        <p:nvSpPr>
          <p:cNvPr id="2" name="标题 1"/>
          <p:cNvSpPr>
            <a:spLocks noGrp="1"/>
          </p:cNvSpPr>
          <p:nvPr>
            <p:ph type="title"/>
          </p:nvPr>
        </p:nvSpPr>
        <p:spPr>
          <a:xfrm>
            <a:off x="243869" y="53489"/>
            <a:ext cx="11948130" cy="868656"/>
          </a:xfrm>
        </p:spPr>
        <p:txBody>
          <a:bodyPr>
            <a:normAutofit/>
          </a:bodyPr>
          <a:lstStyle/>
          <a:p>
            <a:pPr algn="ctr"/>
            <a:r>
              <a:rPr lang="en-US" altLang="zh-CN" sz="4000" dirty="0">
                <a:latin typeface="DINPro-Medium" panose="02000503030000020004"/>
              </a:rPr>
              <a:t>CORRELATION</a:t>
            </a:r>
          </a:p>
        </p:txBody>
      </p:sp>
      <p:sp>
        <p:nvSpPr>
          <p:cNvPr id="7" name="Rectangle 63"/>
          <p:cNvSpPr>
            <a:spLocks noChangeArrowheads="1"/>
          </p:cNvSpPr>
          <p:nvPr/>
        </p:nvSpPr>
        <p:spPr bwMode="auto">
          <a:xfrm>
            <a:off x="0" y="332656"/>
            <a:ext cx="1547664" cy="72008"/>
          </a:xfrm>
          <a:prstGeom prst="rect">
            <a:avLst/>
          </a:prstGeom>
          <a:solidFill>
            <a:schemeClr val="bg1"/>
          </a:solidFill>
          <a:ln>
            <a:noFill/>
          </a:ln>
        </p:spPr>
        <p:txBody>
          <a:bodyPr vert="horz" wrap="square" lIns="91440" tIns="45720" rIns="91440" bIns="45720" numCol="1" anchor="t" anchorCtr="0" compatLnSpc="1"/>
          <a:lstStyle/>
          <a:p>
            <a:endParaRPr lang="ko-KR" altLang="en-US"/>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pic>
        <p:nvPicPr>
          <p:cNvPr id="4" name="image24.png"/>
          <p:cNvPicPr/>
          <p:nvPr/>
        </p:nvPicPr>
        <p:blipFill rotWithShape="1">
          <a:blip r:embed="rId5">
            <a:extLst>
              <a:ext uri="{28A0092B-C50C-407E-A947-70E740481C1C}">
                <a14:useLocalDpi xmlns:a14="http://schemas.microsoft.com/office/drawing/2010/main" val="0"/>
              </a:ext>
            </a:extLst>
          </a:blip>
          <a:srcRect l="6026" r="7051"/>
          <a:stretch>
            <a:fillRect/>
          </a:stretch>
        </p:blipFill>
        <p:spPr bwMode="auto">
          <a:xfrm>
            <a:off x="290356" y="2263559"/>
            <a:ext cx="5515290" cy="4140147"/>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2787869" y="1168284"/>
            <a:ext cx="7010555" cy="646331"/>
          </a:xfrm>
          <a:prstGeom prst="rect">
            <a:avLst/>
          </a:prstGeom>
          <a:noFill/>
        </p:spPr>
        <p:txBody>
          <a:bodyPr wrap="square">
            <a:spAutoFit/>
          </a:bodyPr>
          <a:lstStyle/>
          <a:p>
            <a:pPr algn="ctr"/>
            <a:r>
              <a:rPr lang="en-US" b="0" i="0" dirty="0">
                <a:effectLst/>
                <a:latin typeface="DINPro-Medium" panose="02000503030000020004"/>
              </a:rPr>
              <a:t>Exited column is most </a:t>
            </a:r>
            <a:r>
              <a:rPr lang="en-US" b="0" i="0">
                <a:effectLst/>
                <a:latin typeface="DINPro-Medium" panose="02000503030000020004"/>
              </a:rPr>
              <a:t>correlated </a:t>
            </a:r>
          </a:p>
          <a:p>
            <a:pPr algn="ctr"/>
            <a:r>
              <a:rPr lang="en-US" b="0" i="0">
                <a:effectLst/>
                <a:latin typeface="DINPro-Medium" panose="02000503030000020004"/>
              </a:rPr>
              <a:t>with </a:t>
            </a:r>
            <a:r>
              <a:rPr lang="en-US" b="0" i="0" dirty="0" err="1">
                <a:effectLst/>
                <a:latin typeface="DINPro-Medium" panose="02000503030000020004"/>
              </a:rPr>
              <a:t>CreditScore</a:t>
            </a:r>
            <a:r>
              <a:rPr lang="en-US" b="0" i="0" dirty="0">
                <a:effectLst/>
                <a:latin typeface="DINPro-Medium" panose="02000503030000020004"/>
              </a:rPr>
              <a:t>, Age, and Balance</a:t>
            </a:r>
            <a:endParaRPr lang="en-US" dirty="0">
              <a:latin typeface="DINPro-Medium" panose="02000503030000020004"/>
              <a:sym typeface="Arial" panose="020B0604020202020204"/>
            </a:endParaRPr>
          </a:p>
        </p:txBody>
      </p:sp>
      <p:pic>
        <p:nvPicPr>
          <p:cNvPr id="15" name="Picture 14" descr="Icon&#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37490" y="1116825"/>
            <a:ext cx="788568" cy="788568"/>
          </a:xfrm>
          <a:prstGeom prst="rect">
            <a:avLst/>
          </a:prstGeom>
        </p:spPr>
      </p:pic>
      <p:pic>
        <p:nvPicPr>
          <p:cNvPr id="5" name="image23.png"/>
          <p:cNvPicPr/>
          <p:nvPr/>
        </p:nvPicPr>
        <p:blipFill>
          <a:blip r:embed="rId7"/>
          <a:srcRect/>
          <a:stretch>
            <a:fillRect/>
          </a:stretch>
        </p:blipFill>
        <p:spPr>
          <a:xfrm>
            <a:off x="6096001" y="2268908"/>
            <a:ext cx="5805644" cy="414014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3" name="TextBox 12"/>
          <p:cNvSpPr txBox="1"/>
          <p:nvPr/>
        </p:nvSpPr>
        <p:spPr>
          <a:xfrm>
            <a:off x="1106173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Part1</a:t>
            </a:r>
          </a:p>
        </p:txBody>
      </p:sp>
      <p:sp>
        <p:nvSpPr>
          <p:cNvPr id="14" name="TextBox 13"/>
          <p:cNvSpPr txBox="1"/>
          <p:nvPr/>
        </p:nvSpPr>
        <p:spPr>
          <a:xfrm>
            <a:off x="11050540" y="190993"/>
            <a:ext cx="667812"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EDA</a:t>
            </a:r>
            <a:endParaRPr lang="ko-KR" altLang="en-US" sz="2000" dirty="0">
              <a:latin typeface="DINPro-Medium" panose="02000503030000020004" pitchFamily="50" charset="0"/>
              <a:ea typeface="ic 모던고딕 B" pitchFamily="18" charset="-127"/>
            </a:endParaRPr>
          </a:p>
        </p:txBody>
      </p:sp>
      <p:sp>
        <p:nvSpPr>
          <p:cNvPr id="16" name="Rectangle 63"/>
          <p:cNvSpPr>
            <a:spLocks noChangeArrowheads="1"/>
          </p:cNvSpPr>
          <p:nvPr/>
        </p:nvSpPr>
        <p:spPr bwMode="auto">
          <a:xfrm>
            <a:off x="11118273" y="574535"/>
            <a:ext cx="1065112" cy="59188"/>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7" name="그림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688601" y="101219"/>
            <a:ext cx="397145" cy="397145"/>
          </a:xfrm>
          <a:prstGeom prst="rect">
            <a:avLst/>
          </a:prstGeom>
        </p:spPr>
      </p:pic>
      <p:pic>
        <p:nvPicPr>
          <p:cNvPr id="19" name="그림 5" descr="텍스트, 벡터그래픽이(가) 표시된 사진&#10;&#10;자동 생성된 설명"/>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직사각형 11">
            <a:extLst>
              <a:ext uri="{FF2B5EF4-FFF2-40B4-BE49-F238E27FC236}">
                <a16:creationId xmlns:a16="http://schemas.microsoft.com/office/drawing/2014/main" id="{F4B15330-8EA6-358E-1EB9-FDD21B964118}"/>
              </a:ext>
            </a:extLst>
          </p:cNvPr>
          <p:cNvSpPr/>
          <p:nvPr/>
        </p:nvSpPr>
        <p:spPr>
          <a:xfrm>
            <a:off x="10913385" y="3152774"/>
            <a:ext cx="988259" cy="18764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직사각형 11">
            <a:extLst>
              <a:ext uri="{FF2B5EF4-FFF2-40B4-BE49-F238E27FC236}">
                <a16:creationId xmlns:a16="http://schemas.microsoft.com/office/drawing/2014/main" id="{B5768511-5234-45B6-BF07-6E3EEFC4BCB6}"/>
              </a:ext>
            </a:extLst>
          </p:cNvPr>
          <p:cNvSpPr/>
          <p:nvPr/>
        </p:nvSpPr>
        <p:spPr>
          <a:xfrm>
            <a:off x="2553871" y="3152773"/>
            <a:ext cx="1693009" cy="15208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332509" y="820883"/>
            <a:ext cx="7419109"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One Sample t-test</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 name="TextBox 3"/>
          <p:cNvSpPr txBox="1"/>
          <p:nvPr/>
        </p:nvSpPr>
        <p:spPr>
          <a:xfrm>
            <a:off x="593207" y="954049"/>
            <a:ext cx="5803069" cy="523220"/>
          </a:xfrm>
          <a:prstGeom prst="rect">
            <a:avLst/>
          </a:prstGeom>
          <a:noFill/>
        </p:spPr>
        <p:txBody>
          <a:bodyPr wrap="square" rtlCol="0">
            <a:spAutoFit/>
          </a:bodyPr>
          <a:lstStyle/>
          <a:p>
            <a:r>
              <a:rPr lang="en-US" sz="2800">
                <a:solidFill>
                  <a:srgbClr val="FF0000"/>
                </a:solidFill>
              </a:rPr>
              <a:t>STEP 0 </a:t>
            </a:r>
            <a:r>
              <a:rPr lang="en-US" sz="2800">
                <a:solidFill>
                  <a:srgbClr val="0000FF"/>
                </a:solidFill>
              </a:rPr>
              <a:t>Finding a Key Metrics</a:t>
            </a:r>
          </a:p>
        </p:txBody>
      </p:sp>
      <p:pic>
        <p:nvPicPr>
          <p:cNvPr id="7" name="그림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670162" y="1891018"/>
            <a:ext cx="526946" cy="434416"/>
          </a:xfrm>
          <a:prstGeom prst="rect">
            <a:avLst/>
          </a:prstGeom>
        </p:spPr>
      </p:pic>
      <p:sp>
        <p:nvSpPr>
          <p:cNvPr id="8" name="TextBox 7"/>
          <p:cNvSpPr txBox="1"/>
          <p:nvPr/>
        </p:nvSpPr>
        <p:spPr>
          <a:xfrm>
            <a:off x="3214251" y="1725467"/>
            <a:ext cx="8192063" cy="707886"/>
          </a:xfrm>
          <a:prstGeom prst="rect">
            <a:avLst/>
          </a:prstGeom>
          <a:noFill/>
        </p:spPr>
        <p:txBody>
          <a:bodyPr wrap="square" rtlCol="0">
            <a:spAutoFit/>
          </a:bodyPr>
          <a:lstStyle/>
          <a:p>
            <a:r>
              <a:rPr lang="en-US" sz="4000" dirty="0">
                <a:latin typeface="DINPro-Bold" panose="02000503030000020004" pitchFamily="50" charset="0"/>
              </a:rPr>
              <a:t>600</a:t>
            </a:r>
          </a:p>
        </p:txBody>
      </p:sp>
      <p:sp>
        <p:nvSpPr>
          <p:cNvPr id="15" name="직사각형 14"/>
          <p:cNvSpPr/>
          <p:nvPr/>
        </p:nvSpPr>
        <p:spPr>
          <a:xfrm>
            <a:off x="8312725" y="820883"/>
            <a:ext cx="3375058"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029756" y="2681763"/>
            <a:ext cx="5803069" cy="523220"/>
          </a:xfrm>
          <a:prstGeom prst="rect">
            <a:avLst/>
          </a:prstGeom>
          <a:noFill/>
        </p:spPr>
        <p:txBody>
          <a:bodyPr wrap="square" rtlCol="0">
            <a:spAutoFit/>
          </a:bodyPr>
          <a:lstStyle/>
          <a:p>
            <a:r>
              <a:rPr lang="en-US" sz="2800">
                <a:latin typeface="DINPro-Medium" panose="02000503030000020004" pitchFamily="50" charset="0"/>
              </a:rPr>
              <a:t>Credit Score</a:t>
            </a:r>
          </a:p>
        </p:txBody>
      </p:sp>
      <p:sp>
        <p:nvSpPr>
          <p:cNvPr id="23" name="TextBox 22"/>
          <p:cNvSpPr txBox="1"/>
          <p:nvPr/>
        </p:nvSpPr>
        <p:spPr>
          <a:xfrm>
            <a:off x="8371629" y="1088562"/>
            <a:ext cx="6094268" cy="369332"/>
          </a:xfrm>
          <a:prstGeom prst="rect">
            <a:avLst/>
          </a:prstGeom>
          <a:noFill/>
        </p:spPr>
        <p:txBody>
          <a:bodyPr wrap="square">
            <a:spAutoFit/>
          </a:bodyPr>
          <a:lstStyle/>
          <a:p>
            <a:pPr algn="just" latinLnBrk="1">
              <a:spcAft>
                <a:spcPts val="800"/>
              </a:spcAft>
            </a:pPr>
            <a:r>
              <a:rPr lang="en-US" sz="1800" b="1" kern="100">
                <a:solidFill>
                  <a:srgbClr val="FF0000"/>
                </a:solidFill>
                <a:effectLst/>
                <a:latin typeface="Arial" panose="020B0604020202020204" pitchFamily="34" charset="0"/>
                <a:ea typeface="Malgun Gothic" panose="020B0503020000020004" pitchFamily="50" charset="-127"/>
                <a:cs typeface="Times New Roman" panose="02020603050405020304" pitchFamily="18" charset="0"/>
              </a:rPr>
              <a:t>Step 4 </a:t>
            </a:r>
            <a:r>
              <a:rPr lang="en-US" sz="1800" b="1" kern="100">
                <a:solidFill>
                  <a:srgbClr val="0000FF"/>
                </a:solidFill>
                <a:effectLst/>
                <a:latin typeface="Arial" panose="020B0604020202020204" pitchFamily="34" charset="0"/>
                <a:ea typeface="Malgun Gothic" panose="020B0503020000020004" pitchFamily="50" charset="-127"/>
                <a:cs typeface="Times New Roman" panose="02020603050405020304" pitchFamily="18" charset="0"/>
              </a:rPr>
              <a:t>Make the decision</a:t>
            </a:r>
          </a:p>
        </p:txBody>
      </p:sp>
      <p:sp>
        <p:nvSpPr>
          <p:cNvPr id="27" name="TextBox 26"/>
          <p:cNvSpPr txBox="1"/>
          <p:nvPr/>
        </p:nvSpPr>
        <p:spPr>
          <a:xfrm>
            <a:off x="8371629" y="1577416"/>
            <a:ext cx="3321832" cy="1163908"/>
          </a:xfrm>
          <a:prstGeom prst="rect">
            <a:avLst/>
          </a:prstGeom>
          <a:noFill/>
        </p:spPr>
        <p:txBody>
          <a:bodyPr wrap="square">
            <a:spAutoFit/>
          </a:bodyPr>
          <a:lstStyle/>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There is not enough evidence </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to reject null hypothesis</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since 1 (p-value) &gt; 0.05</a:t>
            </a:r>
            <a:endParaRPr lang="en-US" sz="1200" kern="100">
              <a:effectLst/>
              <a:latin typeface="DINPro-Medium" panose="02000503030000020004" pitchFamily="50" charset="0"/>
              <a:ea typeface="Malgun Gothic" panose="020B0503020000020004" pitchFamily="50" charset="-127"/>
              <a:cs typeface="Times New Roman" panose="02020603050405020304" pitchFamily="18" charset="0"/>
            </a:endParaRPr>
          </a:p>
        </p:txBody>
      </p:sp>
      <p:sp>
        <p:nvSpPr>
          <p:cNvPr id="29" name="TextBox 28"/>
          <p:cNvSpPr txBox="1"/>
          <p:nvPr/>
        </p:nvSpPr>
        <p:spPr>
          <a:xfrm>
            <a:off x="8371629" y="3232114"/>
            <a:ext cx="6094268" cy="369332"/>
          </a:xfrm>
          <a:prstGeom prst="rect">
            <a:avLst/>
          </a:prstGeom>
          <a:noFill/>
        </p:spPr>
        <p:txBody>
          <a:bodyPr wrap="square">
            <a:spAutoFit/>
          </a:bodyPr>
          <a:lstStyle/>
          <a:p>
            <a:pPr algn="just" latinLnBrk="1">
              <a:spcAft>
                <a:spcPts val="800"/>
              </a:spcAft>
            </a:pPr>
            <a:r>
              <a:rPr lang="en-US" sz="1800" b="1" kern="100">
                <a:solidFill>
                  <a:srgbClr val="FF0000"/>
                </a:solidFill>
                <a:effectLst/>
                <a:latin typeface="Arial" panose="020B0604020202020204" pitchFamily="34" charset="0"/>
                <a:ea typeface="Malgun Gothic" panose="020B0503020000020004" pitchFamily="50" charset="-127"/>
                <a:cs typeface="Times New Roman" panose="02020603050405020304" pitchFamily="18" charset="0"/>
              </a:rPr>
              <a:t>Step 5 </a:t>
            </a:r>
            <a:r>
              <a:rPr lang="en-US" sz="1800" b="1" kern="100">
                <a:solidFill>
                  <a:srgbClr val="0000FF"/>
                </a:solidFill>
                <a:effectLst/>
                <a:latin typeface="Arial" panose="020B0604020202020204" pitchFamily="34" charset="0"/>
                <a:ea typeface="Malgun Gothic" panose="020B0503020000020004" pitchFamily="50" charset="-127"/>
                <a:cs typeface="Times New Roman" panose="02020603050405020304" pitchFamily="18" charset="0"/>
              </a:rPr>
              <a:t>Summarize Results</a:t>
            </a:r>
          </a:p>
        </p:txBody>
      </p:sp>
      <p:cxnSp>
        <p:nvCxnSpPr>
          <p:cNvPr id="31" name="직선 연결선 30"/>
          <p:cNvCxnSpPr/>
          <p:nvPr/>
        </p:nvCxnSpPr>
        <p:spPr>
          <a:xfrm>
            <a:off x="9230171" y="1919464"/>
            <a:ext cx="11256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a:off x="8439950" y="2325434"/>
            <a:ext cx="8910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439950" y="4010063"/>
            <a:ext cx="5803069" cy="523220"/>
          </a:xfrm>
          <a:prstGeom prst="rect">
            <a:avLst/>
          </a:prstGeom>
          <a:noFill/>
        </p:spPr>
        <p:txBody>
          <a:bodyPr wrap="square" rtlCol="0">
            <a:spAutoFit/>
          </a:bodyPr>
          <a:lstStyle/>
          <a:p>
            <a:r>
              <a:rPr lang="en-US" sz="2800">
                <a:latin typeface="DINPro-Medium" panose="02000503030000020004" pitchFamily="50" charset="0"/>
              </a:rPr>
              <a:t>Credit Score</a:t>
            </a:r>
          </a:p>
        </p:txBody>
      </p:sp>
      <p:sp>
        <p:nvSpPr>
          <p:cNvPr id="42" name="TextBox 41"/>
          <p:cNvSpPr txBox="1"/>
          <p:nvPr/>
        </p:nvSpPr>
        <p:spPr>
          <a:xfrm>
            <a:off x="10291088" y="4851426"/>
            <a:ext cx="1827761" cy="707886"/>
          </a:xfrm>
          <a:prstGeom prst="rect">
            <a:avLst/>
          </a:prstGeom>
          <a:noFill/>
        </p:spPr>
        <p:txBody>
          <a:bodyPr wrap="square" rtlCol="0">
            <a:spAutoFit/>
          </a:bodyPr>
          <a:lstStyle/>
          <a:p>
            <a:r>
              <a:rPr lang="en-US" sz="4000" dirty="0">
                <a:latin typeface="DINPro-Bold" panose="02000503030000020004" pitchFamily="50" charset="0"/>
              </a:rPr>
              <a:t>600</a:t>
            </a:r>
          </a:p>
        </p:txBody>
      </p:sp>
      <p:pic>
        <p:nvPicPr>
          <p:cNvPr id="43" name="그림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0053" y="4954619"/>
            <a:ext cx="660402" cy="393318"/>
          </a:xfrm>
          <a:prstGeom prst="rect">
            <a:avLst/>
          </a:prstGeom>
        </p:spPr>
      </p:pic>
      <p:cxnSp>
        <p:nvCxnSpPr>
          <p:cNvPr id="45" name="직선 연결선 44"/>
          <p:cNvCxnSpPr/>
          <p:nvPr/>
        </p:nvCxnSpPr>
        <p:spPr>
          <a:xfrm>
            <a:off x="9793012" y="5505648"/>
            <a:ext cx="41448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3276" y="1580587"/>
            <a:ext cx="1082261" cy="1082261"/>
          </a:xfrm>
          <a:prstGeom prst="rect">
            <a:avLst/>
          </a:prstGeom>
        </p:spPr>
      </p:pic>
      <p:pic>
        <p:nvPicPr>
          <p:cNvPr id="16" name="Picture 15"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71629" y="4620888"/>
            <a:ext cx="1334529" cy="1334529"/>
          </a:xfrm>
          <a:prstGeom prst="rect">
            <a:avLst/>
          </a:prstGeom>
        </p:spPr>
      </p:pic>
      <p:sp>
        <p:nvSpPr>
          <p:cNvPr id="5" name="TextBox 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3" name="TextBox 12"/>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17" name="TextBox 16"/>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20" name="그림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1"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8" name="그림 2"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30" name="그림 5"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사각형: 모서리가 접힌 도형 2">
            <a:extLst>
              <a:ext uri="{FF2B5EF4-FFF2-40B4-BE49-F238E27FC236}">
                <a16:creationId xmlns:a16="http://schemas.microsoft.com/office/drawing/2014/main" id="{7DC6050B-4927-51C7-39A7-E5DD12BA0532}"/>
              </a:ext>
            </a:extLst>
          </p:cNvPr>
          <p:cNvSpPr/>
          <p:nvPr/>
        </p:nvSpPr>
        <p:spPr>
          <a:xfrm>
            <a:off x="4771560" y="1602063"/>
            <a:ext cx="152610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6" name="사각형: 모서리가 접힌 도형 5">
            <a:extLst>
              <a:ext uri="{FF2B5EF4-FFF2-40B4-BE49-F238E27FC236}">
                <a16:creationId xmlns:a16="http://schemas.microsoft.com/office/drawing/2014/main" id="{90378B51-E5F8-E770-D298-0F506DA4392D}"/>
              </a:ext>
            </a:extLst>
          </p:cNvPr>
          <p:cNvSpPr/>
          <p:nvPr/>
        </p:nvSpPr>
        <p:spPr>
          <a:xfrm>
            <a:off x="10569984" y="3618712"/>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endParaRPr lang="en-US" sz="3200">
              <a:solidFill>
                <a:schemeClr val="tx1"/>
              </a:solidFill>
              <a:latin typeface="DINPro-Medium" panose="02000503030000020004" pitchFamily="50" charset="0"/>
            </a:endParaRPr>
          </a:p>
        </p:txBody>
      </p:sp>
      <p:pic>
        <p:nvPicPr>
          <p:cNvPr id="22" name="그림 21" descr="텍스트이(가) 표시된 사진&#10;&#10;자동 생성된 설명">
            <a:extLst>
              <a:ext uri="{FF2B5EF4-FFF2-40B4-BE49-F238E27FC236}">
                <a16:creationId xmlns:a16="http://schemas.microsoft.com/office/drawing/2014/main" id="{18B0BB54-E170-5660-727E-4E928713AC4F}"/>
              </a:ext>
            </a:extLst>
          </p:cNvPr>
          <p:cNvPicPr>
            <a:picLocks noChangeAspect="1"/>
          </p:cNvPicPr>
          <p:nvPr/>
        </p:nvPicPr>
        <p:blipFill rotWithShape="1">
          <a:blip r:embed="rId9">
            <a:extLst>
              <a:ext uri="{28A0092B-C50C-407E-A947-70E740481C1C}">
                <a14:useLocalDpi xmlns:a14="http://schemas.microsoft.com/office/drawing/2010/main" val="0"/>
              </a:ext>
            </a:extLst>
          </a:blip>
          <a:srcRect t="19891" b="28692"/>
          <a:stretch/>
        </p:blipFill>
        <p:spPr>
          <a:xfrm>
            <a:off x="593207" y="3413403"/>
            <a:ext cx="6934801" cy="287604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332509" y="820883"/>
            <a:ext cx="6063767"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Two Sample t-test</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 name="TextBox 3"/>
          <p:cNvSpPr txBox="1"/>
          <p:nvPr/>
        </p:nvSpPr>
        <p:spPr>
          <a:xfrm>
            <a:off x="593207" y="954049"/>
            <a:ext cx="5803069" cy="584775"/>
          </a:xfrm>
          <a:prstGeom prst="rect">
            <a:avLst/>
          </a:prstGeom>
          <a:noFill/>
        </p:spPr>
        <p:txBody>
          <a:bodyPr wrap="square" rtlCol="0">
            <a:spAutoFit/>
          </a:bodyPr>
          <a:lstStyle/>
          <a:p>
            <a:r>
              <a:rPr lang="en-US" sz="3200">
                <a:solidFill>
                  <a:srgbClr val="FF0000"/>
                </a:solidFill>
                <a:latin typeface="DINPro-Medium" panose="02000503030000020004" pitchFamily="50" charset="0"/>
              </a:rPr>
              <a:t>STEP 0 </a:t>
            </a:r>
            <a:r>
              <a:rPr lang="en-US" sz="3200">
                <a:solidFill>
                  <a:srgbClr val="0000FF"/>
                </a:solidFill>
                <a:latin typeface="DINPro-Medium" panose="02000503030000020004" pitchFamily="50" charset="0"/>
              </a:rPr>
              <a:t>Finding a Key Metrics</a:t>
            </a:r>
          </a:p>
        </p:txBody>
      </p:sp>
      <p:sp>
        <p:nvSpPr>
          <p:cNvPr id="15" name="직사각형 14"/>
          <p:cNvSpPr/>
          <p:nvPr/>
        </p:nvSpPr>
        <p:spPr>
          <a:xfrm>
            <a:off x="6728785" y="820883"/>
            <a:ext cx="4958998"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982572" y="1088562"/>
            <a:ext cx="6094268" cy="369332"/>
          </a:xfrm>
          <a:prstGeom prst="rect">
            <a:avLst/>
          </a:prstGeom>
          <a:noFill/>
        </p:spPr>
        <p:txBody>
          <a:bodyPr wrap="square">
            <a:spAutoFit/>
          </a:bodyPr>
          <a:lstStyle/>
          <a:p>
            <a:pPr algn="just" latinLnBrk="1">
              <a:spcAft>
                <a:spcPts val="800"/>
              </a:spcAft>
            </a:pPr>
            <a:r>
              <a:rPr lang="en-US" sz="1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4 </a:t>
            </a:r>
            <a:r>
              <a:rPr lang="en-US" sz="1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Make the decision</a:t>
            </a:r>
          </a:p>
        </p:txBody>
      </p:sp>
      <p:sp>
        <p:nvSpPr>
          <p:cNvPr id="27" name="TextBox 26"/>
          <p:cNvSpPr txBox="1"/>
          <p:nvPr/>
        </p:nvSpPr>
        <p:spPr>
          <a:xfrm>
            <a:off x="6982572" y="1577416"/>
            <a:ext cx="3321832" cy="1471685"/>
          </a:xfrm>
          <a:prstGeom prst="rect">
            <a:avLst/>
          </a:prstGeom>
          <a:noFill/>
        </p:spPr>
        <p:txBody>
          <a:bodyPr wrap="square">
            <a:spAutoFit/>
          </a:bodyPr>
          <a:lstStyle/>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There is not enough evidence </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to reject null hypothesis</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since 0.7752 (p-value) &gt; 0.05</a:t>
            </a:r>
          </a:p>
          <a:p>
            <a:pPr lvl="0" algn="just" latinLnBrk="1">
              <a:lnSpc>
                <a:spcPct val="107000"/>
              </a:lnSpc>
              <a:spcAft>
                <a:spcPts val="800"/>
              </a:spcAft>
            </a:pPr>
            <a:endParaRPr lang="en-US" sz="1200" kern="100">
              <a:effectLst/>
              <a:latin typeface="DINPro-Medium" panose="02000503030000020004" pitchFamily="50" charset="0"/>
              <a:ea typeface="Malgun Gothic" panose="020B0503020000020004" pitchFamily="50" charset="-127"/>
              <a:cs typeface="Times New Roman" panose="02020603050405020304" pitchFamily="18" charset="0"/>
            </a:endParaRPr>
          </a:p>
        </p:txBody>
      </p:sp>
      <p:sp>
        <p:nvSpPr>
          <p:cNvPr id="29" name="TextBox 28"/>
          <p:cNvSpPr txBox="1"/>
          <p:nvPr/>
        </p:nvSpPr>
        <p:spPr>
          <a:xfrm>
            <a:off x="7050893" y="3076016"/>
            <a:ext cx="6094268" cy="523220"/>
          </a:xfrm>
          <a:prstGeom prst="rect">
            <a:avLst/>
          </a:prstGeom>
          <a:noFill/>
        </p:spPr>
        <p:txBody>
          <a:bodyPr wrap="square">
            <a:spAutoFit/>
          </a:bodyPr>
          <a:lstStyle/>
          <a:p>
            <a:pPr algn="just" latinLnBrk="1">
              <a:spcAft>
                <a:spcPts val="800"/>
              </a:spcAft>
            </a:pPr>
            <a:r>
              <a:rPr lang="en-US" sz="2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5 </a:t>
            </a:r>
            <a:r>
              <a:rPr lang="en-US" sz="2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Summarize Results</a:t>
            </a:r>
          </a:p>
        </p:txBody>
      </p:sp>
      <p:pic>
        <p:nvPicPr>
          <p:cNvPr id="12" name="그림 11" descr="텍스트이(가) 표시된 사진&#10;&#10;자동 생성된 설명"/>
          <p:cNvPicPr>
            <a:picLocks noChangeAspect="1"/>
          </p:cNvPicPr>
          <p:nvPr/>
        </p:nvPicPr>
        <p:blipFill rotWithShape="1">
          <a:blip r:embed="rId3">
            <a:extLst>
              <a:ext uri="{28A0092B-C50C-407E-A947-70E740481C1C}">
                <a14:useLocalDpi xmlns:a14="http://schemas.microsoft.com/office/drawing/2010/main" val="0"/>
              </a:ext>
            </a:extLst>
          </a:blip>
          <a:srcRect t="21106" r="2616" b="28589"/>
          <a:stretch>
            <a:fillRect/>
          </a:stretch>
        </p:blipFill>
        <p:spPr>
          <a:xfrm>
            <a:off x="462653" y="4001989"/>
            <a:ext cx="5710137" cy="2352658"/>
          </a:xfrm>
          <a:prstGeom prst="rect">
            <a:avLst/>
          </a:prstGeom>
        </p:spPr>
      </p:pic>
      <p:cxnSp>
        <p:nvCxnSpPr>
          <p:cNvPr id="13" name="직선 연결선 12"/>
          <p:cNvCxnSpPr/>
          <p:nvPr/>
        </p:nvCxnSpPr>
        <p:spPr>
          <a:xfrm>
            <a:off x="7826365" y="1920309"/>
            <a:ext cx="11256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7050893" y="2325434"/>
            <a:ext cx="8910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15315" y="3167438"/>
            <a:ext cx="5803069" cy="523220"/>
          </a:xfrm>
          <a:prstGeom prst="rect">
            <a:avLst/>
          </a:prstGeom>
          <a:noFill/>
        </p:spPr>
        <p:txBody>
          <a:bodyPr wrap="square" rtlCol="0">
            <a:spAutoFit/>
          </a:bodyPr>
          <a:lstStyle/>
          <a:p>
            <a:r>
              <a:rPr lang="en-US" sz="2800">
                <a:latin typeface="DINPro-Medium" panose="02000503030000020004" pitchFamily="50" charset="0"/>
              </a:rPr>
              <a:t>Credit Score by Gender</a:t>
            </a:r>
          </a:p>
        </p:txBody>
      </p:sp>
      <p:sp>
        <p:nvSpPr>
          <p:cNvPr id="38" name="TextBox 37"/>
          <p:cNvSpPr txBox="1"/>
          <p:nvPr/>
        </p:nvSpPr>
        <p:spPr>
          <a:xfrm>
            <a:off x="7050893" y="5531874"/>
            <a:ext cx="5803069" cy="523220"/>
          </a:xfrm>
          <a:prstGeom prst="rect">
            <a:avLst/>
          </a:prstGeom>
          <a:noFill/>
        </p:spPr>
        <p:txBody>
          <a:bodyPr wrap="square" rtlCol="0">
            <a:spAutoFit/>
          </a:bodyPr>
          <a:lstStyle/>
          <a:p>
            <a:r>
              <a:rPr lang="en-US" sz="2800">
                <a:latin typeface="DINPro-Medium" panose="02000503030000020004" pitchFamily="50" charset="0"/>
              </a:rPr>
              <a:t>Credit Score by Gender</a:t>
            </a:r>
          </a:p>
        </p:txBody>
      </p:sp>
      <p:pic>
        <p:nvPicPr>
          <p:cNvPr id="7" name="Picture 6" descr="Ico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2529" y="1732299"/>
            <a:ext cx="1400661" cy="1400661"/>
          </a:xfrm>
          <a:prstGeom prst="rect">
            <a:avLst/>
          </a:prstGeom>
        </p:spPr>
      </p:pic>
      <p:pic>
        <p:nvPicPr>
          <p:cNvPr id="11" name="Picture 10"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9302" y="3810864"/>
            <a:ext cx="1509381" cy="1509381"/>
          </a:xfrm>
          <a:prstGeom prst="rect">
            <a:avLst/>
          </a:prstGeom>
        </p:spPr>
      </p:pic>
      <p:pic>
        <p:nvPicPr>
          <p:cNvPr id="21" name="Picture 20"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5699" y="1697822"/>
            <a:ext cx="1400661" cy="1400661"/>
          </a:xfrm>
          <a:prstGeom prst="rect">
            <a:avLst/>
          </a:prstGeom>
        </p:spPr>
      </p:pic>
      <p:pic>
        <p:nvPicPr>
          <p:cNvPr id="25" name="Picture 24"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52046" y="3810864"/>
            <a:ext cx="1509381" cy="1509381"/>
          </a:xfrm>
          <a:prstGeom prst="rect">
            <a:avLst/>
          </a:prstGeom>
        </p:spPr>
      </p:pic>
      <p:sp>
        <p:nvSpPr>
          <p:cNvPr id="20" name="TextBox 19"/>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2" name="TextBox 21"/>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6" name="TextBox 25"/>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30" name="TextBox 29"/>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31" name="그림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32"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33" name="그림 2"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34" name="그림 5"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사각형: 모서리가 접힌 도형 2">
            <a:extLst>
              <a:ext uri="{FF2B5EF4-FFF2-40B4-BE49-F238E27FC236}">
                <a16:creationId xmlns:a16="http://schemas.microsoft.com/office/drawing/2014/main" id="{58D9F9A0-724A-4677-7B70-0B054AC5E3C5}"/>
              </a:ext>
            </a:extLst>
          </p:cNvPr>
          <p:cNvSpPr/>
          <p:nvPr/>
        </p:nvSpPr>
        <p:spPr>
          <a:xfrm>
            <a:off x="4771560" y="1602063"/>
            <a:ext cx="152610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5" name="사각형: 모서리가 접힌 도형 4">
            <a:extLst>
              <a:ext uri="{FF2B5EF4-FFF2-40B4-BE49-F238E27FC236}">
                <a16:creationId xmlns:a16="http://schemas.microsoft.com/office/drawing/2014/main" id="{861A3203-8284-E899-ED91-A1816CC8BD28}"/>
              </a:ext>
            </a:extLst>
          </p:cNvPr>
          <p:cNvSpPr/>
          <p:nvPr/>
        </p:nvSpPr>
        <p:spPr>
          <a:xfrm>
            <a:off x="10569984" y="3618712"/>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endParaRPr lang="en-US" sz="3200">
              <a:solidFill>
                <a:schemeClr val="tx1"/>
              </a:solidFill>
              <a:latin typeface="DINPro-Medium" panose="02000503030000020004" pitchFamily="50"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332509" y="820883"/>
            <a:ext cx="6063767"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F-test</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 name="TextBox 3"/>
          <p:cNvSpPr txBox="1"/>
          <p:nvPr/>
        </p:nvSpPr>
        <p:spPr>
          <a:xfrm>
            <a:off x="593207" y="954049"/>
            <a:ext cx="5803069" cy="584775"/>
          </a:xfrm>
          <a:prstGeom prst="rect">
            <a:avLst/>
          </a:prstGeom>
          <a:noFill/>
        </p:spPr>
        <p:txBody>
          <a:bodyPr wrap="square" rtlCol="0">
            <a:spAutoFit/>
          </a:bodyPr>
          <a:lstStyle/>
          <a:p>
            <a:r>
              <a:rPr lang="en-US" sz="3200">
                <a:solidFill>
                  <a:srgbClr val="FF0000"/>
                </a:solidFill>
                <a:latin typeface="DINPro-Medium" panose="02000503030000020004" pitchFamily="50" charset="0"/>
              </a:rPr>
              <a:t>STEP 0 </a:t>
            </a:r>
            <a:r>
              <a:rPr lang="en-US" sz="3200">
                <a:solidFill>
                  <a:srgbClr val="0000FF"/>
                </a:solidFill>
                <a:latin typeface="DINPro-Medium" panose="02000503030000020004" pitchFamily="50" charset="0"/>
              </a:rPr>
              <a:t>Finding a Key Metrics</a:t>
            </a:r>
          </a:p>
        </p:txBody>
      </p:sp>
      <p:sp>
        <p:nvSpPr>
          <p:cNvPr id="15" name="직사각형 14"/>
          <p:cNvSpPr/>
          <p:nvPr/>
        </p:nvSpPr>
        <p:spPr>
          <a:xfrm>
            <a:off x="6728785" y="820883"/>
            <a:ext cx="4958998"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982572" y="1088562"/>
            <a:ext cx="6094268" cy="369332"/>
          </a:xfrm>
          <a:prstGeom prst="rect">
            <a:avLst/>
          </a:prstGeom>
          <a:noFill/>
        </p:spPr>
        <p:txBody>
          <a:bodyPr wrap="square">
            <a:spAutoFit/>
          </a:bodyPr>
          <a:lstStyle/>
          <a:p>
            <a:pPr algn="just" latinLnBrk="1">
              <a:spcAft>
                <a:spcPts val="800"/>
              </a:spcAft>
            </a:pPr>
            <a:r>
              <a:rPr lang="en-US" sz="1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4 </a:t>
            </a:r>
            <a:r>
              <a:rPr lang="en-US" sz="1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Make the decision</a:t>
            </a:r>
          </a:p>
        </p:txBody>
      </p:sp>
      <p:sp>
        <p:nvSpPr>
          <p:cNvPr id="27" name="TextBox 26"/>
          <p:cNvSpPr txBox="1"/>
          <p:nvPr/>
        </p:nvSpPr>
        <p:spPr>
          <a:xfrm>
            <a:off x="6982572" y="1577416"/>
            <a:ext cx="3321832" cy="1471685"/>
          </a:xfrm>
          <a:prstGeom prst="rect">
            <a:avLst/>
          </a:prstGeom>
          <a:noFill/>
        </p:spPr>
        <p:txBody>
          <a:bodyPr wrap="square">
            <a:spAutoFit/>
          </a:bodyPr>
          <a:lstStyle/>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There is not enough evidence </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to reject null hypothesis</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since 0.7536 (p-value) &gt; 0.05</a:t>
            </a:r>
          </a:p>
          <a:p>
            <a:pPr lvl="0" algn="just" latinLnBrk="1">
              <a:lnSpc>
                <a:spcPct val="107000"/>
              </a:lnSpc>
              <a:spcAft>
                <a:spcPts val="800"/>
              </a:spcAft>
            </a:pPr>
            <a:endParaRPr lang="en-US" sz="1200" kern="100">
              <a:effectLst/>
              <a:latin typeface="DINPro-Medium" panose="02000503030000020004" pitchFamily="50" charset="0"/>
              <a:ea typeface="Malgun Gothic" panose="020B0503020000020004" pitchFamily="50" charset="-127"/>
              <a:cs typeface="Times New Roman" panose="02020603050405020304" pitchFamily="18" charset="0"/>
            </a:endParaRPr>
          </a:p>
        </p:txBody>
      </p:sp>
      <p:sp>
        <p:nvSpPr>
          <p:cNvPr id="29" name="TextBox 28"/>
          <p:cNvSpPr txBox="1"/>
          <p:nvPr/>
        </p:nvSpPr>
        <p:spPr>
          <a:xfrm>
            <a:off x="7050893" y="3076016"/>
            <a:ext cx="6094268" cy="523220"/>
          </a:xfrm>
          <a:prstGeom prst="rect">
            <a:avLst/>
          </a:prstGeom>
          <a:noFill/>
        </p:spPr>
        <p:txBody>
          <a:bodyPr wrap="square">
            <a:spAutoFit/>
          </a:bodyPr>
          <a:lstStyle/>
          <a:p>
            <a:pPr algn="just" latinLnBrk="1">
              <a:spcAft>
                <a:spcPts val="800"/>
              </a:spcAft>
            </a:pPr>
            <a:r>
              <a:rPr lang="en-US" sz="2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5 </a:t>
            </a:r>
            <a:r>
              <a:rPr lang="en-US" sz="2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Summarize Results</a:t>
            </a:r>
          </a:p>
        </p:txBody>
      </p:sp>
      <p:cxnSp>
        <p:nvCxnSpPr>
          <p:cNvPr id="13" name="직선 연결선 12"/>
          <p:cNvCxnSpPr/>
          <p:nvPr/>
        </p:nvCxnSpPr>
        <p:spPr>
          <a:xfrm>
            <a:off x="7941979" y="1909798"/>
            <a:ext cx="112568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7050893" y="2325434"/>
            <a:ext cx="8910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그림 4" descr="텍스트이(가) 표시된 사진&#10;&#10;자동 생성된 설명"/>
          <p:cNvPicPr>
            <a:picLocks noChangeAspect="1"/>
          </p:cNvPicPr>
          <p:nvPr/>
        </p:nvPicPr>
        <p:blipFill rotWithShape="1">
          <a:blip r:embed="rId3">
            <a:extLst>
              <a:ext uri="{28A0092B-C50C-407E-A947-70E740481C1C}">
                <a14:useLocalDpi xmlns:a14="http://schemas.microsoft.com/office/drawing/2010/main" val="0"/>
              </a:ext>
            </a:extLst>
          </a:blip>
          <a:srcRect l="736" t="20070" r="1347" b="30495"/>
          <a:stretch>
            <a:fillRect/>
          </a:stretch>
        </p:blipFill>
        <p:spPr>
          <a:xfrm>
            <a:off x="418862" y="3827838"/>
            <a:ext cx="5891059" cy="2492257"/>
          </a:xfrm>
          <a:prstGeom prst="rect">
            <a:avLst/>
          </a:prstGeom>
        </p:spPr>
      </p:pic>
      <p:sp>
        <p:nvSpPr>
          <p:cNvPr id="17" name="TextBox 16"/>
          <p:cNvSpPr txBox="1"/>
          <p:nvPr/>
        </p:nvSpPr>
        <p:spPr>
          <a:xfrm>
            <a:off x="915315" y="3167438"/>
            <a:ext cx="5803069" cy="523220"/>
          </a:xfrm>
          <a:prstGeom prst="rect">
            <a:avLst/>
          </a:prstGeom>
          <a:noFill/>
        </p:spPr>
        <p:txBody>
          <a:bodyPr wrap="square" rtlCol="0">
            <a:spAutoFit/>
          </a:bodyPr>
          <a:lstStyle/>
          <a:p>
            <a:r>
              <a:rPr lang="en-US" sz="2800">
                <a:latin typeface="DINPro-Medium" panose="02000503030000020004" pitchFamily="50" charset="0"/>
              </a:rPr>
              <a:t>Salary Var. by Gender</a:t>
            </a:r>
          </a:p>
        </p:txBody>
      </p:sp>
      <p:pic>
        <p:nvPicPr>
          <p:cNvPr id="21" name="그림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2" y="1914174"/>
            <a:ext cx="1212268" cy="1212268"/>
          </a:xfrm>
          <a:prstGeom prst="rect">
            <a:avLst/>
          </a:prstGeom>
        </p:spPr>
      </p:pic>
      <p:sp>
        <p:nvSpPr>
          <p:cNvPr id="24" name="TextBox 23"/>
          <p:cNvSpPr txBox="1"/>
          <p:nvPr/>
        </p:nvSpPr>
        <p:spPr>
          <a:xfrm>
            <a:off x="7050893" y="5531874"/>
            <a:ext cx="5803069" cy="523220"/>
          </a:xfrm>
          <a:prstGeom prst="rect">
            <a:avLst/>
          </a:prstGeom>
          <a:noFill/>
        </p:spPr>
        <p:txBody>
          <a:bodyPr wrap="square" rtlCol="0">
            <a:spAutoFit/>
          </a:bodyPr>
          <a:lstStyle/>
          <a:p>
            <a:r>
              <a:rPr lang="en-US" sz="2800">
                <a:latin typeface="DINPro-Medium" panose="02000503030000020004" pitchFamily="50" charset="0"/>
              </a:rPr>
              <a:t>Salary Var. by Gender</a:t>
            </a:r>
          </a:p>
        </p:txBody>
      </p:sp>
      <p:pic>
        <p:nvPicPr>
          <p:cNvPr id="28" name="그림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7985" y="3997970"/>
            <a:ext cx="1282614" cy="1282614"/>
          </a:xfrm>
          <a:prstGeom prst="rect">
            <a:avLst/>
          </a:prstGeom>
        </p:spPr>
      </p:pic>
      <p:pic>
        <p:nvPicPr>
          <p:cNvPr id="7" name="Picture 6"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8455" y="1702756"/>
            <a:ext cx="1419462" cy="1419462"/>
          </a:xfrm>
          <a:prstGeom prst="rect">
            <a:avLst/>
          </a:prstGeom>
        </p:spPr>
      </p:pic>
      <p:pic>
        <p:nvPicPr>
          <p:cNvPr id="8" name="Picture 7"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13108" y="3816697"/>
            <a:ext cx="1463887" cy="1463887"/>
          </a:xfrm>
          <a:prstGeom prst="rect">
            <a:avLst/>
          </a:prstGeom>
        </p:spPr>
      </p:pic>
      <p:sp>
        <p:nvSpPr>
          <p:cNvPr id="11" name="TextBox 10"/>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2" name="TextBox 11"/>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8" name="TextBox 17"/>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9" name="TextBox 18"/>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20" name="TextBox 19"/>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22" name="그림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5"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6" name="그림 2"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30" name="그림 5"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사각형: 모서리가 접힌 도형 2">
            <a:extLst>
              <a:ext uri="{FF2B5EF4-FFF2-40B4-BE49-F238E27FC236}">
                <a16:creationId xmlns:a16="http://schemas.microsoft.com/office/drawing/2014/main" id="{F9F7072F-05B9-F4B2-E463-A0E6F7EB9438}"/>
              </a:ext>
            </a:extLst>
          </p:cNvPr>
          <p:cNvSpPr/>
          <p:nvPr/>
        </p:nvSpPr>
        <p:spPr>
          <a:xfrm>
            <a:off x="4771560" y="1602063"/>
            <a:ext cx="152610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6" name="사각형: 모서리가 접힌 도형 5">
            <a:extLst>
              <a:ext uri="{FF2B5EF4-FFF2-40B4-BE49-F238E27FC236}">
                <a16:creationId xmlns:a16="http://schemas.microsoft.com/office/drawing/2014/main" id="{9DCFE031-6D91-C421-5E59-F5EC4BE503DB}"/>
              </a:ext>
            </a:extLst>
          </p:cNvPr>
          <p:cNvSpPr/>
          <p:nvPr/>
        </p:nvSpPr>
        <p:spPr>
          <a:xfrm>
            <a:off x="10569984" y="3618712"/>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endParaRPr lang="en-US" sz="3200">
              <a:solidFill>
                <a:schemeClr val="tx1"/>
              </a:solidFill>
              <a:latin typeface="DINPro-Medium" panose="02000503030000020004" pitchFamily="50"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p:cNvSpPr/>
          <p:nvPr/>
        </p:nvSpPr>
        <p:spPr>
          <a:xfrm>
            <a:off x="332509" y="820883"/>
            <a:ext cx="6063767"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One-way ANOVA</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 name="TextBox 3"/>
          <p:cNvSpPr txBox="1"/>
          <p:nvPr/>
        </p:nvSpPr>
        <p:spPr>
          <a:xfrm>
            <a:off x="593207" y="954049"/>
            <a:ext cx="5803069" cy="584775"/>
          </a:xfrm>
          <a:prstGeom prst="rect">
            <a:avLst/>
          </a:prstGeom>
          <a:noFill/>
        </p:spPr>
        <p:txBody>
          <a:bodyPr wrap="square" rtlCol="0">
            <a:spAutoFit/>
          </a:bodyPr>
          <a:lstStyle/>
          <a:p>
            <a:r>
              <a:rPr lang="en-US" sz="3200">
                <a:solidFill>
                  <a:srgbClr val="FF0000"/>
                </a:solidFill>
                <a:latin typeface="DINPro-Medium" panose="02000503030000020004" pitchFamily="50" charset="0"/>
              </a:rPr>
              <a:t>STEP 0 </a:t>
            </a:r>
            <a:r>
              <a:rPr lang="en-US" sz="3200">
                <a:solidFill>
                  <a:srgbClr val="0000FF"/>
                </a:solidFill>
                <a:latin typeface="DINPro-Medium" panose="02000503030000020004" pitchFamily="50" charset="0"/>
              </a:rPr>
              <a:t>Finding a Key Metrics</a:t>
            </a:r>
          </a:p>
        </p:txBody>
      </p:sp>
      <p:sp>
        <p:nvSpPr>
          <p:cNvPr id="15" name="직사각형 14"/>
          <p:cNvSpPr/>
          <p:nvPr/>
        </p:nvSpPr>
        <p:spPr>
          <a:xfrm>
            <a:off x="6563559" y="820755"/>
            <a:ext cx="5295931"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6982572" y="1088562"/>
            <a:ext cx="6094268" cy="369332"/>
          </a:xfrm>
          <a:prstGeom prst="rect">
            <a:avLst/>
          </a:prstGeom>
          <a:noFill/>
        </p:spPr>
        <p:txBody>
          <a:bodyPr wrap="square">
            <a:spAutoFit/>
          </a:bodyPr>
          <a:lstStyle/>
          <a:p>
            <a:pPr algn="just" latinLnBrk="1">
              <a:spcAft>
                <a:spcPts val="800"/>
              </a:spcAft>
            </a:pPr>
            <a:r>
              <a:rPr lang="en-US" sz="1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4 </a:t>
            </a:r>
            <a:r>
              <a:rPr lang="en-US" sz="1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Make the decision</a:t>
            </a:r>
          </a:p>
        </p:txBody>
      </p:sp>
      <p:sp>
        <p:nvSpPr>
          <p:cNvPr id="27" name="TextBox 26"/>
          <p:cNvSpPr txBox="1"/>
          <p:nvPr/>
        </p:nvSpPr>
        <p:spPr>
          <a:xfrm>
            <a:off x="6982572" y="1577416"/>
            <a:ext cx="3321832" cy="1163908"/>
          </a:xfrm>
          <a:prstGeom prst="rect">
            <a:avLst/>
          </a:prstGeom>
          <a:noFill/>
        </p:spPr>
        <p:txBody>
          <a:bodyPr wrap="square">
            <a:spAutoFit/>
          </a:bodyPr>
          <a:lstStyle/>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There is enough evidence to </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reject null hypothesis</a:t>
            </a:r>
          </a:p>
          <a:p>
            <a:pPr lvl="0" algn="just" latinLnBrk="1">
              <a:lnSpc>
                <a:spcPct val="107000"/>
              </a:lnSpc>
              <a:spcAft>
                <a:spcPts val="800"/>
              </a:spcAft>
            </a:pPr>
            <a:r>
              <a:rPr lang="en-US" sz="1800" kern="100">
                <a:effectLst/>
                <a:latin typeface="DINPro-Medium" panose="02000503030000020004" pitchFamily="50" charset="0"/>
                <a:ea typeface="Malgun Gothic" panose="020B0503020000020004" pitchFamily="50" charset="-127"/>
                <a:cs typeface="Times New Roman" panose="02020603050405020304" pitchFamily="18" charset="0"/>
              </a:rPr>
              <a:t>since 2e-16 (p-value) &lt; 0.05</a:t>
            </a:r>
            <a:endParaRPr lang="en-US" sz="1200" kern="100">
              <a:effectLst/>
              <a:latin typeface="DINPro-Medium" panose="02000503030000020004" pitchFamily="50" charset="0"/>
              <a:ea typeface="Malgun Gothic" panose="020B0503020000020004" pitchFamily="50" charset="-127"/>
              <a:cs typeface="Times New Roman" panose="02020603050405020304" pitchFamily="18" charset="0"/>
            </a:endParaRPr>
          </a:p>
        </p:txBody>
      </p:sp>
      <p:sp>
        <p:nvSpPr>
          <p:cNvPr id="29" name="TextBox 28"/>
          <p:cNvSpPr txBox="1"/>
          <p:nvPr/>
        </p:nvSpPr>
        <p:spPr>
          <a:xfrm>
            <a:off x="7050893" y="3076016"/>
            <a:ext cx="6094268" cy="523220"/>
          </a:xfrm>
          <a:prstGeom prst="rect">
            <a:avLst/>
          </a:prstGeom>
          <a:noFill/>
        </p:spPr>
        <p:txBody>
          <a:bodyPr wrap="square">
            <a:spAutoFit/>
          </a:bodyPr>
          <a:lstStyle/>
          <a:p>
            <a:pPr algn="just" latinLnBrk="1">
              <a:spcAft>
                <a:spcPts val="800"/>
              </a:spcAft>
            </a:pPr>
            <a:r>
              <a:rPr lang="en-US" sz="2800" kern="100">
                <a:solidFill>
                  <a:srgbClr val="FF0000"/>
                </a:solidFill>
                <a:effectLst/>
                <a:latin typeface="DINPro-Medium" panose="02000503030000020004" pitchFamily="50" charset="0"/>
                <a:ea typeface="Malgun Gothic" panose="020B0503020000020004" pitchFamily="50" charset="-127"/>
                <a:cs typeface="Times New Roman" panose="02020603050405020304" pitchFamily="18" charset="0"/>
              </a:rPr>
              <a:t>Step 5 </a:t>
            </a:r>
            <a:r>
              <a:rPr lang="en-US" sz="2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Summarize Results</a:t>
            </a:r>
          </a:p>
        </p:txBody>
      </p:sp>
      <p:cxnSp>
        <p:nvCxnSpPr>
          <p:cNvPr id="13" name="직선 연결선 12"/>
          <p:cNvCxnSpPr/>
          <p:nvPr/>
        </p:nvCxnSpPr>
        <p:spPr>
          <a:xfrm>
            <a:off x="7867494" y="1909798"/>
            <a:ext cx="69843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7050893" y="2325434"/>
            <a:ext cx="6175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그림 6" descr="텍스트이(가) 표시된 사진&#10;&#10;자동 생성된 설명"/>
          <p:cNvPicPr>
            <a:picLocks noChangeAspect="1"/>
          </p:cNvPicPr>
          <p:nvPr/>
        </p:nvPicPr>
        <p:blipFill rotWithShape="1">
          <a:blip r:embed="rId3">
            <a:extLst>
              <a:ext uri="{28A0092B-C50C-407E-A947-70E740481C1C}">
                <a14:useLocalDpi xmlns:a14="http://schemas.microsoft.com/office/drawing/2010/main" val="0"/>
              </a:ext>
            </a:extLst>
          </a:blip>
          <a:srcRect t="13073" r="1953" b="52361"/>
          <a:stretch>
            <a:fillRect/>
          </a:stretch>
        </p:blipFill>
        <p:spPr>
          <a:xfrm>
            <a:off x="506081" y="3683450"/>
            <a:ext cx="5718488" cy="2464492"/>
          </a:xfrm>
          <a:prstGeom prst="rect">
            <a:avLst/>
          </a:prstGeom>
        </p:spPr>
      </p:pic>
      <p:sp>
        <p:nvSpPr>
          <p:cNvPr id="21" name="TextBox 20"/>
          <p:cNvSpPr txBox="1"/>
          <p:nvPr/>
        </p:nvSpPr>
        <p:spPr>
          <a:xfrm>
            <a:off x="1111048" y="3118718"/>
            <a:ext cx="5803069" cy="523220"/>
          </a:xfrm>
          <a:prstGeom prst="rect">
            <a:avLst/>
          </a:prstGeom>
          <a:noFill/>
        </p:spPr>
        <p:txBody>
          <a:bodyPr wrap="square" rtlCol="0">
            <a:spAutoFit/>
          </a:bodyPr>
          <a:lstStyle/>
          <a:p>
            <a:r>
              <a:rPr lang="en-US" sz="2800">
                <a:latin typeface="DINPro-Medium" panose="02000503030000020004" pitchFamily="50" charset="0"/>
              </a:rPr>
              <a:t>Balance by Geography</a:t>
            </a:r>
          </a:p>
        </p:txBody>
      </p:sp>
      <p:sp>
        <p:nvSpPr>
          <p:cNvPr id="22" name="TextBox 21"/>
          <p:cNvSpPr txBox="1"/>
          <p:nvPr/>
        </p:nvSpPr>
        <p:spPr>
          <a:xfrm>
            <a:off x="1253082" y="2351761"/>
            <a:ext cx="5803069" cy="400110"/>
          </a:xfrm>
          <a:prstGeom prst="rect">
            <a:avLst/>
          </a:prstGeom>
          <a:noFill/>
        </p:spPr>
        <p:txBody>
          <a:bodyPr wrap="square" rtlCol="0">
            <a:spAutoFit/>
          </a:bodyPr>
          <a:lstStyle/>
          <a:p>
            <a:pPr algn="ctr"/>
            <a:r>
              <a:rPr lang="en-US" sz="2000" dirty="0">
                <a:latin typeface="DINPro-Light" panose="02000504040000020003" pitchFamily="50" charset="0"/>
              </a:rPr>
              <a:t> </a:t>
            </a:r>
            <a:r>
              <a:rPr lang="en-US" sz="2000">
                <a:latin typeface="DINPro-Light" panose="02000504040000020003" pitchFamily="50" charset="0"/>
              </a:rPr>
              <a:t>Spain             France          </a:t>
            </a:r>
            <a:r>
              <a:rPr lang="en-US" sz="2000" dirty="0">
                <a:latin typeface="DINPro-Light" panose="02000504040000020003" pitchFamily="50" charset="0"/>
              </a:rPr>
              <a:t>Germany</a:t>
            </a:r>
          </a:p>
        </p:txBody>
      </p:sp>
      <p:sp>
        <p:nvSpPr>
          <p:cNvPr id="37" name="TextBox 36"/>
          <p:cNvSpPr txBox="1"/>
          <p:nvPr/>
        </p:nvSpPr>
        <p:spPr>
          <a:xfrm>
            <a:off x="6716818" y="5552843"/>
            <a:ext cx="5803069" cy="523220"/>
          </a:xfrm>
          <a:prstGeom prst="rect">
            <a:avLst/>
          </a:prstGeom>
          <a:noFill/>
        </p:spPr>
        <p:txBody>
          <a:bodyPr wrap="square" rtlCol="0">
            <a:spAutoFit/>
          </a:bodyPr>
          <a:lstStyle/>
          <a:p>
            <a:r>
              <a:rPr lang="en-US" sz="2800">
                <a:latin typeface="DINPro-Medium" panose="02000503030000020004" pitchFamily="50" charset="0"/>
              </a:rPr>
              <a:t>Balance by Geography</a:t>
            </a:r>
          </a:p>
        </p:txBody>
      </p:sp>
      <p:sp>
        <p:nvSpPr>
          <p:cNvPr id="38" name="TextBox 37"/>
          <p:cNvSpPr txBox="1"/>
          <p:nvPr/>
        </p:nvSpPr>
        <p:spPr>
          <a:xfrm>
            <a:off x="7345016" y="5174559"/>
            <a:ext cx="5015150" cy="405032"/>
          </a:xfrm>
          <a:prstGeom prst="rect">
            <a:avLst/>
          </a:prstGeom>
          <a:noFill/>
        </p:spPr>
        <p:txBody>
          <a:bodyPr wrap="square" rtlCol="0">
            <a:spAutoFit/>
          </a:bodyPr>
          <a:lstStyle/>
          <a:p>
            <a:pPr algn="ctr"/>
            <a:r>
              <a:rPr lang="en-US" sz="2000" dirty="0">
                <a:latin typeface="DINPro-Light" panose="02000504040000020003" pitchFamily="50" charset="0"/>
              </a:rPr>
              <a:t>    Spain           France        Germany</a:t>
            </a:r>
          </a:p>
        </p:txBody>
      </p:sp>
      <p:pic>
        <p:nvPicPr>
          <p:cNvPr id="48" name="그림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9506" y="1927246"/>
            <a:ext cx="430408" cy="257336"/>
          </a:xfrm>
          <a:prstGeom prst="rect">
            <a:avLst/>
          </a:prstGeom>
        </p:spPr>
      </p:pic>
      <p:pic>
        <p:nvPicPr>
          <p:cNvPr id="49" name="그림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6250" y="1915732"/>
            <a:ext cx="445506" cy="266363"/>
          </a:xfrm>
          <a:prstGeom prst="rect">
            <a:avLst/>
          </a:prstGeom>
        </p:spPr>
      </p:pic>
      <p:pic>
        <p:nvPicPr>
          <p:cNvPr id="5" name="Picture 4"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468" y="1715660"/>
            <a:ext cx="1180753" cy="1180753"/>
          </a:xfrm>
          <a:prstGeom prst="rect">
            <a:avLst/>
          </a:prstGeom>
        </p:spPr>
      </p:pic>
      <p:pic>
        <p:nvPicPr>
          <p:cNvPr id="11" name="Picture 10" descr="Rectangle&#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7196" y="1615395"/>
            <a:ext cx="853364" cy="853364"/>
          </a:xfrm>
          <a:prstGeom prst="rect">
            <a:avLst/>
          </a:prstGeom>
        </p:spPr>
      </p:pic>
      <p:pic>
        <p:nvPicPr>
          <p:cNvPr id="17" name="Picture 16" descr="Logo&#10;&#10;Description automatically generated with medium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05605" y="1537267"/>
            <a:ext cx="900889" cy="900889"/>
          </a:xfrm>
          <a:prstGeom prst="rect">
            <a:avLst/>
          </a:prstGeom>
        </p:spPr>
      </p:pic>
      <p:pic>
        <p:nvPicPr>
          <p:cNvPr id="19" name="Picture 18" descr="A picture containing 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0348" y="1590977"/>
            <a:ext cx="857501" cy="857501"/>
          </a:xfrm>
          <a:prstGeom prst="rect">
            <a:avLst/>
          </a:prstGeom>
        </p:spPr>
      </p:pic>
      <p:pic>
        <p:nvPicPr>
          <p:cNvPr id="33" name="Picture 32"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29338" y="4061852"/>
            <a:ext cx="1180753" cy="1180753"/>
          </a:xfrm>
          <a:prstGeom prst="rect">
            <a:avLst/>
          </a:prstGeom>
        </p:spPr>
      </p:pic>
      <p:pic>
        <p:nvPicPr>
          <p:cNvPr id="39" name="Picture 38" descr="Rectangle&#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40652" y="4202127"/>
            <a:ext cx="853364" cy="853364"/>
          </a:xfrm>
          <a:prstGeom prst="rect">
            <a:avLst/>
          </a:prstGeom>
        </p:spPr>
      </p:pic>
      <p:pic>
        <p:nvPicPr>
          <p:cNvPr id="40" name="Picture 39" descr="Logo&#10;&#10;Description automatically generated with medium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49941" y="4164947"/>
            <a:ext cx="900889" cy="900889"/>
          </a:xfrm>
          <a:prstGeom prst="rect">
            <a:avLst/>
          </a:prstGeom>
        </p:spPr>
      </p:pic>
      <p:pic>
        <p:nvPicPr>
          <p:cNvPr id="43" name="Picture 42" descr="A picture containing 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59931" y="4202127"/>
            <a:ext cx="857501" cy="857501"/>
          </a:xfrm>
          <a:prstGeom prst="rect">
            <a:avLst/>
          </a:prstGeom>
        </p:spPr>
      </p:pic>
      <p:pic>
        <p:nvPicPr>
          <p:cNvPr id="52" name="Picture 51"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67272" y="3599236"/>
            <a:ext cx="857501" cy="760210"/>
          </a:xfrm>
          <a:prstGeom prst="rect">
            <a:avLst/>
          </a:prstGeom>
        </p:spPr>
      </p:pic>
      <p:sp>
        <p:nvSpPr>
          <p:cNvPr id="8" name="TextBox 7"/>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2" name="TextBox 11"/>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8" name="TextBox 17"/>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0" name="TextBox 19"/>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24" name="TextBox 23"/>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25" name="그림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6"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8" name="그림 2" descr="텍스트, 벡터그래픽이(가) 표시된 사진&#10;&#10;자동 생성된 설명"/>
          <p:cNvPicPr>
            <a:picLocks noChangeAspect="1"/>
          </p:cNvPicPr>
          <p:nvPr/>
        </p:nvPicPr>
        <p:blipFill rotWithShape="1">
          <a:blip r:embed="rId11" cstate="print">
            <a:alphaModFix amt="80000"/>
            <a:extLst>
              <a:ext uri="{BEBA8EAE-BF5A-486C-A8C5-ECC9F3942E4B}">
                <a14:imgProps xmlns:a14="http://schemas.microsoft.com/office/drawing/2010/main">
                  <a14:imgLayer r:embed="rId12">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30" name="그림 5" descr="텍스트, 벡터그래픽이(가) 표시된 사진&#10;&#10;자동 생성된 설명"/>
          <p:cNvPicPr>
            <a:picLocks noChangeAspect="1"/>
          </p:cNvPicPr>
          <p:nvPr/>
        </p:nvPicPr>
        <p:blipFill rotWithShape="1">
          <a:blip r:embed="rId11" cstate="print">
            <a:alphaModFix amt="80000"/>
            <a:extLst>
              <a:ext uri="{BEBA8EAE-BF5A-486C-A8C5-ECC9F3942E4B}">
                <a14:imgProps xmlns:a14="http://schemas.microsoft.com/office/drawing/2010/main">
                  <a14:imgLayer r:embed="rId12">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사각형: 모서리가 접힌 도형 2">
            <a:extLst>
              <a:ext uri="{FF2B5EF4-FFF2-40B4-BE49-F238E27FC236}">
                <a16:creationId xmlns:a16="http://schemas.microsoft.com/office/drawing/2014/main" id="{D48BCE3C-D348-BF03-D5C4-88D527B2C185}"/>
              </a:ext>
            </a:extLst>
          </p:cNvPr>
          <p:cNvSpPr/>
          <p:nvPr/>
        </p:nvSpPr>
        <p:spPr>
          <a:xfrm>
            <a:off x="4875302" y="2753202"/>
            <a:ext cx="1526102" cy="1063833"/>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6" name="사각형: 모서리가 접힌 도형 5">
            <a:extLst>
              <a:ext uri="{FF2B5EF4-FFF2-40B4-BE49-F238E27FC236}">
                <a16:creationId xmlns:a16="http://schemas.microsoft.com/office/drawing/2014/main" id="{1A1E14EC-DCD6-AB60-783B-84071DD588E1}"/>
              </a:ext>
            </a:extLst>
          </p:cNvPr>
          <p:cNvSpPr/>
          <p:nvPr/>
        </p:nvSpPr>
        <p:spPr>
          <a:xfrm>
            <a:off x="10807997" y="1889139"/>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endParaRPr lang="en-US" sz="3200">
              <a:solidFill>
                <a:schemeClr val="tx1"/>
              </a:solidFill>
              <a:latin typeface="DINPro-Medium" panose="02000503030000020004" pitchFamily="50" charset="0"/>
            </a:endParaRPr>
          </a:p>
        </p:txBody>
      </p:sp>
      <p:sp>
        <p:nvSpPr>
          <p:cNvPr id="31" name="TextBox 30">
            <a:extLst>
              <a:ext uri="{FF2B5EF4-FFF2-40B4-BE49-F238E27FC236}">
                <a16:creationId xmlns:a16="http://schemas.microsoft.com/office/drawing/2014/main" id="{B9C0AA48-DF89-EC80-AEC6-959DE5D1A8D4}"/>
              </a:ext>
            </a:extLst>
          </p:cNvPr>
          <p:cNvSpPr txBox="1"/>
          <p:nvPr/>
        </p:nvSpPr>
        <p:spPr>
          <a:xfrm>
            <a:off x="3117272" y="1549413"/>
            <a:ext cx="227635" cy="461665"/>
          </a:xfrm>
          <a:prstGeom prst="rect">
            <a:avLst/>
          </a:prstGeom>
          <a:noFill/>
        </p:spPr>
        <p:txBody>
          <a:bodyPr wrap="square" rtlCol="0">
            <a:spAutoFit/>
          </a:bodyPr>
          <a:lstStyle/>
          <a:p>
            <a:r>
              <a:rPr lang="en-US" sz="2400">
                <a:latin typeface="DINPro-Medium" panose="02000503030000020004" pitchFamily="50" charset="0"/>
              </a:rPr>
              <a:t>?</a:t>
            </a:r>
          </a:p>
        </p:txBody>
      </p:sp>
      <p:sp>
        <p:nvSpPr>
          <p:cNvPr id="32" name="TextBox 31">
            <a:extLst>
              <a:ext uri="{FF2B5EF4-FFF2-40B4-BE49-F238E27FC236}">
                <a16:creationId xmlns:a16="http://schemas.microsoft.com/office/drawing/2014/main" id="{CEB89D7E-FB5F-BBC9-718E-2FDC1D7D11A1}"/>
              </a:ext>
            </a:extLst>
          </p:cNvPr>
          <p:cNvSpPr txBox="1"/>
          <p:nvPr/>
        </p:nvSpPr>
        <p:spPr>
          <a:xfrm>
            <a:off x="4680921" y="1549413"/>
            <a:ext cx="227635" cy="461665"/>
          </a:xfrm>
          <a:prstGeom prst="rect">
            <a:avLst/>
          </a:prstGeom>
          <a:noFill/>
        </p:spPr>
        <p:txBody>
          <a:bodyPr wrap="square" rtlCol="0">
            <a:spAutoFit/>
          </a:bodyPr>
          <a:lstStyle/>
          <a:p>
            <a:r>
              <a:rPr lang="en-US" sz="2400">
                <a:latin typeface="DINPro-Medium" panose="02000503030000020004" pitchFamily="50"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Tukey test</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pic>
        <p:nvPicPr>
          <p:cNvPr id="11" name="image21.jpg"/>
          <p:cNvPicPr/>
          <p:nvPr/>
        </p:nvPicPr>
        <p:blipFill rotWithShape="1">
          <a:blip r:embed="rId3"/>
          <a:srcRect l="8166"/>
          <a:stretch>
            <a:fillRect/>
          </a:stretch>
        </p:blipFill>
        <p:spPr>
          <a:xfrm>
            <a:off x="283841" y="1449339"/>
            <a:ext cx="8778928" cy="420779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직사각형 11"/>
          <p:cNvSpPr/>
          <p:nvPr/>
        </p:nvSpPr>
        <p:spPr>
          <a:xfrm>
            <a:off x="9274222" y="820755"/>
            <a:ext cx="2649682" cy="5228918"/>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860971" y="750697"/>
            <a:ext cx="1548248" cy="523220"/>
          </a:xfrm>
          <a:prstGeom prst="rect">
            <a:avLst/>
          </a:prstGeom>
          <a:noFill/>
        </p:spPr>
        <p:txBody>
          <a:bodyPr wrap="square">
            <a:spAutoFit/>
          </a:bodyPr>
          <a:lstStyle/>
          <a:p>
            <a:pPr algn="ctr" latinLnBrk="1">
              <a:spcAft>
                <a:spcPts val="800"/>
              </a:spcAft>
            </a:pPr>
            <a:r>
              <a:rPr lang="en-US" sz="2800" kern="100">
                <a:solidFill>
                  <a:srgbClr val="0000FF"/>
                </a:solidFill>
                <a:effectLst/>
                <a:latin typeface="DINPro-Medium" panose="02000503030000020004" pitchFamily="50" charset="0"/>
                <a:ea typeface="Malgun Gothic" panose="020B0503020000020004" pitchFamily="50" charset="-127"/>
                <a:cs typeface="Times New Roman" panose="02020603050405020304" pitchFamily="18" charset="0"/>
              </a:rPr>
              <a:t>Results</a:t>
            </a:r>
          </a:p>
        </p:txBody>
      </p:sp>
      <p:pic>
        <p:nvPicPr>
          <p:cNvPr id="22" name="그림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0497" y="3286873"/>
            <a:ext cx="445506" cy="266363"/>
          </a:xfrm>
          <a:prstGeom prst="rect">
            <a:avLst/>
          </a:prstGeom>
        </p:spPr>
      </p:pic>
      <p:pic>
        <p:nvPicPr>
          <p:cNvPr id="24" name="그림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93980" y="3873814"/>
            <a:ext cx="656795" cy="348793"/>
          </a:xfrm>
          <a:prstGeom prst="rect">
            <a:avLst/>
          </a:prstGeom>
        </p:spPr>
      </p:pic>
      <p:pic>
        <p:nvPicPr>
          <p:cNvPr id="25" name="그림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5818" y="2519165"/>
            <a:ext cx="600418" cy="379878"/>
          </a:xfrm>
          <a:prstGeom prst="rect">
            <a:avLst/>
          </a:prstGeom>
        </p:spPr>
      </p:pic>
      <p:pic>
        <p:nvPicPr>
          <p:cNvPr id="4" name="Picture 3" descr="Rectangle&#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03463" y="4240092"/>
            <a:ext cx="853364" cy="853364"/>
          </a:xfrm>
          <a:prstGeom prst="rect">
            <a:avLst/>
          </a:prstGeom>
        </p:spPr>
      </p:pic>
      <p:pic>
        <p:nvPicPr>
          <p:cNvPr id="5" name="Picture 4" descr="Rectangle&#10;&#10;Description automatically generated with medium confidenc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49345" y="1612594"/>
            <a:ext cx="853364" cy="853364"/>
          </a:xfrm>
          <a:prstGeom prst="rect">
            <a:avLst/>
          </a:prstGeom>
        </p:spPr>
      </p:pic>
      <p:pic>
        <p:nvPicPr>
          <p:cNvPr id="7" name="Picture 6" descr="Logo&#10;&#10;Description automatically generated with medium confidenc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49345" y="2949685"/>
            <a:ext cx="900889" cy="900889"/>
          </a:xfrm>
          <a:prstGeom prst="rect">
            <a:avLst/>
          </a:prstGeom>
        </p:spPr>
      </p:pic>
      <p:pic>
        <p:nvPicPr>
          <p:cNvPr id="8" name="Picture 7" descr="A picture containing 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99326" y="2962908"/>
            <a:ext cx="857501" cy="857501"/>
          </a:xfrm>
          <a:prstGeom prst="rect">
            <a:avLst/>
          </a:prstGeom>
        </p:spPr>
      </p:pic>
      <p:sp>
        <p:nvSpPr>
          <p:cNvPr id="13" name="TextBox 12"/>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4" name="TextBox 1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5" name="TextBox 1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6" name="TextBox 15"/>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18" name="TextBox 17"/>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19" name="그림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0"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1" name="그림 2" descr="텍스트, 벡터그래픽이(가) 표시된 사진&#10;&#10;자동 생성된 설명"/>
          <p:cNvPicPr>
            <a:picLocks noChangeAspect="1"/>
          </p:cNvPicPr>
          <p:nvPr/>
        </p:nvPicPr>
        <p:blipFill rotWithShape="1">
          <a:blip r:embed="rId10" cstate="print">
            <a:alphaModFix amt="80000"/>
            <a:extLst>
              <a:ext uri="{BEBA8EAE-BF5A-486C-A8C5-ECC9F3942E4B}">
                <a14:imgProps xmlns:a14="http://schemas.microsoft.com/office/drawing/2010/main">
                  <a14:imgLayer r:embed="rId11">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23" name="그림 5" descr="텍스트, 벡터그래픽이(가) 표시된 사진&#10;&#10;자동 생성된 설명"/>
          <p:cNvPicPr>
            <a:picLocks noChangeAspect="1"/>
          </p:cNvPicPr>
          <p:nvPr/>
        </p:nvPicPr>
        <p:blipFill rotWithShape="1">
          <a:blip r:embed="rId10" cstate="print">
            <a:alphaModFix amt="80000"/>
            <a:extLst>
              <a:ext uri="{BEBA8EAE-BF5A-486C-A8C5-ECC9F3942E4B}">
                <a14:imgProps xmlns:a14="http://schemas.microsoft.com/office/drawing/2010/main">
                  <a14:imgLayer r:embed="rId11">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그림 2" descr="텍스트, 벡터그래픽이(가) 표시된 사진&#10;&#10;자동 생성된 설명"/>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Two-way ANOVA</a:t>
            </a:r>
            <a:endParaRPr lang="en-US" altLang="zh-CN" sz="4000" dirty="0">
              <a:latin typeface="DINPro-Medium" panose="02000503030000020004" pitchFamily="50" charset="0"/>
              <a:ea typeface="ic 모던고딕 B" pitchFamily="18" charset="-127"/>
              <a:cs typeface="+mn-cs"/>
            </a:endParaRPr>
          </a:p>
        </p:txBody>
      </p:sp>
      <p:sp>
        <p:nvSpPr>
          <p:cNvPr id="9" name="TextBox 8"/>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0" name="TextBox 9"/>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pic>
        <p:nvPicPr>
          <p:cNvPr id="5" name="그림 4"/>
          <p:cNvPicPr>
            <a:picLocks noChangeAspect="1"/>
          </p:cNvPicPr>
          <p:nvPr/>
        </p:nvPicPr>
        <p:blipFill rotWithShape="1">
          <a:blip r:embed="rId5">
            <a:extLst>
              <a:ext uri="{28A0092B-C50C-407E-A947-70E740481C1C}">
                <a14:useLocalDpi xmlns:a14="http://schemas.microsoft.com/office/drawing/2010/main" val="0"/>
              </a:ext>
            </a:extLst>
          </a:blip>
          <a:srcRect l="10442" r="12935"/>
          <a:stretch>
            <a:fillRect/>
          </a:stretch>
        </p:blipFill>
        <p:spPr>
          <a:xfrm>
            <a:off x="4905798" y="777410"/>
            <a:ext cx="6979389" cy="576886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직사각형 6"/>
          <p:cNvSpPr/>
          <p:nvPr/>
        </p:nvSpPr>
        <p:spPr>
          <a:xfrm>
            <a:off x="332508" y="820883"/>
            <a:ext cx="4374573" cy="5725390"/>
          </a:xfrm>
          <a:prstGeom prst="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93207" y="954049"/>
            <a:ext cx="5803069" cy="400110"/>
          </a:xfrm>
          <a:prstGeom prst="rect">
            <a:avLst/>
          </a:prstGeom>
          <a:noFill/>
        </p:spPr>
        <p:txBody>
          <a:bodyPr wrap="square" rtlCol="0">
            <a:spAutoFit/>
          </a:bodyPr>
          <a:lstStyle/>
          <a:p>
            <a:r>
              <a:rPr lang="en-US" sz="2000">
                <a:solidFill>
                  <a:srgbClr val="FF0000"/>
                </a:solidFill>
                <a:latin typeface="DINPro-Medium" panose="02000503030000020004" pitchFamily="50" charset="0"/>
              </a:rPr>
              <a:t>STEP 0 </a:t>
            </a:r>
            <a:r>
              <a:rPr lang="en-US" sz="2000">
                <a:solidFill>
                  <a:srgbClr val="0000FF"/>
                </a:solidFill>
                <a:latin typeface="DINPro-Medium" panose="02000503030000020004" pitchFamily="50" charset="0"/>
              </a:rPr>
              <a:t>Finding a Key Metrics</a:t>
            </a:r>
          </a:p>
        </p:txBody>
      </p:sp>
      <p:pic>
        <p:nvPicPr>
          <p:cNvPr id="16" name="그림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18533" y="3961203"/>
            <a:ext cx="1781846" cy="1781846"/>
          </a:xfrm>
          <a:prstGeom prst="rect">
            <a:avLst/>
          </a:prstGeom>
        </p:spPr>
      </p:pic>
      <p:sp>
        <p:nvSpPr>
          <p:cNvPr id="19" name="TextBox 18"/>
          <p:cNvSpPr txBox="1"/>
          <p:nvPr/>
        </p:nvSpPr>
        <p:spPr>
          <a:xfrm>
            <a:off x="626514" y="5719285"/>
            <a:ext cx="1708669" cy="523220"/>
          </a:xfrm>
          <a:prstGeom prst="rect">
            <a:avLst/>
          </a:prstGeom>
          <a:noFill/>
        </p:spPr>
        <p:txBody>
          <a:bodyPr wrap="square">
            <a:spAutoFit/>
          </a:bodyPr>
          <a:lstStyle/>
          <a:p>
            <a:pPr algn="ctr"/>
            <a:r>
              <a:rPr lang="en-US" sz="2800">
                <a:latin typeface="DINPro-Medium" panose="02000503030000020004" pitchFamily="50" charset="0"/>
              </a:rPr>
              <a:t>Gender</a:t>
            </a:r>
            <a:endParaRPr lang="en-US" sz="2800"/>
          </a:p>
        </p:txBody>
      </p:sp>
      <p:sp>
        <p:nvSpPr>
          <p:cNvPr id="21" name="TextBox 20"/>
          <p:cNvSpPr txBox="1"/>
          <p:nvPr/>
        </p:nvSpPr>
        <p:spPr>
          <a:xfrm>
            <a:off x="2740602" y="5719285"/>
            <a:ext cx="1708669" cy="523220"/>
          </a:xfrm>
          <a:prstGeom prst="rect">
            <a:avLst/>
          </a:prstGeom>
          <a:noFill/>
        </p:spPr>
        <p:txBody>
          <a:bodyPr wrap="square">
            <a:spAutoFit/>
          </a:bodyPr>
          <a:lstStyle/>
          <a:p>
            <a:pPr algn="ctr"/>
            <a:r>
              <a:rPr lang="en-US" sz="2800">
                <a:latin typeface="DINPro-Medium" panose="02000503030000020004" pitchFamily="50" charset="0"/>
              </a:rPr>
              <a:t>Churn</a:t>
            </a:r>
            <a:endParaRPr lang="en-US" sz="2800"/>
          </a:p>
        </p:txBody>
      </p:sp>
      <p:sp>
        <p:nvSpPr>
          <p:cNvPr id="22" name="TextBox 21"/>
          <p:cNvSpPr txBox="1"/>
          <p:nvPr/>
        </p:nvSpPr>
        <p:spPr>
          <a:xfrm>
            <a:off x="1492331" y="2938527"/>
            <a:ext cx="1708669" cy="523220"/>
          </a:xfrm>
          <a:prstGeom prst="rect">
            <a:avLst/>
          </a:prstGeom>
          <a:noFill/>
        </p:spPr>
        <p:txBody>
          <a:bodyPr wrap="square">
            <a:spAutoFit/>
          </a:bodyPr>
          <a:lstStyle/>
          <a:p>
            <a:pPr algn="ctr"/>
            <a:r>
              <a:rPr lang="en-US" sz="2800">
                <a:latin typeface="DINPro-Medium" panose="02000503030000020004" pitchFamily="50" charset="0"/>
              </a:rPr>
              <a:t>Balance</a:t>
            </a:r>
            <a:endParaRPr lang="en-US" sz="2800"/>
          </a:p>
        </p:txBody>
      </p:sp>
      <p:pic>
        <p:nvPicPr>
          <p:cNvPr id="4" name="Picture 3"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56288" y="1643711"/>
            <a:ext cx="1180753" cy="1180753"/>
          </a:xfrm>
          <a:prstGeom prst="rect">
            <a:avLst/>
          </a:prstGeom>
        </p:spPr>
      </p:pic>
      <p:pic>
        <p:nvPicPr>
          <p:cNvPr id="11" name="Picture 10" descr="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132" y="4151795"/>
            <a:ext cx="1400661" cy="1400661"/>
          </a:xfrm>
          <a:prstGeom prst="rect">
            <a:avLst/>
          </a:prstGeom>
        </p:spPr>
      </p:pic>
      <p:sp>
        <p:nvSpPr>
          <p:cNvPr id="12" name="TextBox 11"/>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4" name="TextBox 1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5" name="TextBox 14"/>
          <p:cNvSpPr txBox="1"/>
          <p:nvPr/>
        </p:nvSpPr>
        <p:spPr>
          <a:xfrm>
            <a:off x="10384367"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Part2</a:t>
            </a:r>
          </a:p>
        </p:txBody>
      </p:sp>
      <p:sp>
        <p:nvSpPr>
          <p:cNvPr id="17" name="TextBox 16"/>
          <p:cNvSpPr txBox="1"/>
          <p:nvPr/>
        </p:nvSpPr>
        <p:spPr>
          <a:xfrm>
            <a:off x="10373177" y="190993"/>
            <a:ext cx="1457450"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Hypothesis</a:t>
            </a:r>
            <a:endParaRPr lang="ko-KR" altLang="en-US" sz="2000" dirty="0">
              <a:latin typeface="DINPro-Medium" panose="02000503030000020004" pitchFamily="50" charset="0"/>
              <a:ea typeface="ic 모던고딕 B" pitchFamily="18" charset="-127"/>
            </a:endParaRPr>
          </a:p>
        </p:txBody>
      </p:sp>
      <p:pic>
        <p:nvPicPr>
          <p:cNvPr id="18" name="그림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11758798" y="121001"/>
            <a:ext cx="397145" cy="397145"/>
          </a:xfrm>
          <a:prstGeom prst="rect">
            <a:avLst/>
          </a:prstGeom>
        </p:spPr>
      </p:pic>
      <p:sp>
        <p:nvSpPr>
          <p:cNvPr id="20" name="Rectangle 63"/>
          <p:cNvSpPr>
            <a:spLocks noChangeArrowheads="1"/>
          </p:cNvSpPr>
          <p:nvPr/>
        </p:nvSpPr>
        <p:spPr bwMode="auto">
          <a:xfrm>
            <a:off x="10446326" y="588004"/>
            <a:ext cx="1737059" cy="55860"/>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4" name="그림 5" descr="텍스트, 벡터그래픽이(가) 표시된 사진&#10;&#10;자동 생성된 설명"/>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
        <p:nvSpPr>
          <p:cNvPr id="3" name="TextBox 2">
            <a:extLst>
              <a:ext uri="{FF2B5EF4-FFF2-40B4-BE49-F238E27FC236}">
                <a16:creationId xmlns:a16="http://schemas.microsoft.com/office/drawing/2014/main" id="{E904D92C-ABFD-E9D4-5775-B4D5B37256E5}"/>
              </a:ext>
            </a:extLst>
          </p:cNvPr>
          <p:cNvSpPr txBox="1"/>
          <p:nvPr/>
        </p:nvSpPr>
        <p:spPr>
          <a:xfrm>
            <a:off x="2346666" y="4621292"/>
            <a:ext cx="227635" cy="461665"/>
          </a:xfrm>
          <a:prstGeom prst="rect">
            <a:avLst/>
          </a:prstGeom>
          <a:noFill/>
        </p:spPr>
        <p:txBody>
          <a:bodyPr wrap="square" rtlCol="0">
            <a:spAutoFit/>
          </a:bodyPr>
          <a:lstStyle/>
          <a:p>
            <a:r>
              <a:rPr lang="en-US" sz="2400">
                <a:latin typeface="DINPro-Medium" panose="02000503030000020004" pitchFamily="50" charset="0"/>
              </a:rPr>
              <a:t>x</a:t>
            </a:r>
          </a:p>
        </p:txBody>
      </p:sp>
      <p:sp>
        <p:nvSpPr>
          <p:cNvPr id="6" name="사각형: 모서리가 접힌 도형 5">
            <a:extLst>
              <a:ext uri="{FF2B5EF4-FFF2-40B4-BE49-F238E27FC236}">
                <a16:creationId xmlns:a16="http://schemas.microsoft.com/office/drawing/2014/main" id="{39562B66-53A3-21ED-58D0-C5CB279811AB}"/>
              </a:ext>
            </a:extLst>
          </p:cNvPr>
          <p:cNvSpPr/>
          <p:nvPr/>
        </p:nvSpPr>
        <p:spPr>
          <a:xfrm>
            <a:off x="3116353" y="1853615"/>
            <a:ext cx="1262143"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r>
              <a:rPr lang="en-US" sz="4400">
                <a:solidFill>
                  <a:schemeClr val="tx1"/>
                </a:solidFill>
                <a:latin typeface="DINPro-Medium" panose="02000503030000020004" pitchFamily="50" charset="0"/>
              </a:rPr>
              <a:t>,</a:t>
            </a:r>
          </a:p>
          <a:p>
            <a:pPr algn="ctr"/>
            <a:r>
              <a:rPr lang="en-US" sz="3200">
                <a:solidFill>
                  <a:schemeClr val="tx1"/>
                </a:solidFill>
                <a:latin typeface="DINPro-Medium" panose="02000503030000020004" pitchFamily="50" charset="0"/>
              </a:rPr>
              <a:t>claim</a:t>
            </a:r>
          </a:p>
        </p:txBody>
      </p:sp>
      <p:sp>
        <p:nvSpPr>
          <p:cNvPr id="25" name="사각형: 모서리가 접힌 도형 24">
            <a:extLst>
              <a:ext uri="{FF2B5EF4-FFF2-40B4-BE49-F238E27FC236}">
                <a16:creationId xmlns:a16="http://schemas.microsoft.com/office/drawing/2014/main" id="{2FAB1052-3AF6-D3C3-8580-867D11CCB5FD}"/>
              </a:ext>
            </a:extLst>
          </p:cNvPr>
          <p:cNvSpPr/>
          <p:nvPr/>
        </p:nvSpPr>
        <p:spPr>
          <a:xfrm>
            <a:off x="10789624" y="731731"/>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p>
          <a:p>
            <a:pPr algn="ctr"/>
            <a:r>
              <a:rPr lang="en-US" kern="100">
                <a:solidFill>
                  <a:schemeClr val="tx1"/>
                </a:solidFill>
                <a:effectLst/>
                <a:latin typeface="Arial" panose="020B0604020202020204" pitchFamily="34" charset="0"/>
                <a:ea typeface="Arial" panose="020B0604020202020204" pitchFamily="34" charset="0"/>
              </a:rPr>
              <a:t>0.0123 *</a:t>
            </a:r>
            <a:endParaRPr lang="en-US" sz="3200">
              <a:solidFill>
                <a:schemeClr val="tx1"/>
              </a:solidFill>
              <a:latin typeface="DINPro-Medium" panose="02000503030000020004" pitchFamily="50" charset="0"/>
            </a:endParaRPr>
          </a:p>
        </p:txBody>
      </p:sp>
      <p:sp>
        <p:nvSpPr>
          <p:cNvPr id="26" name="사각형: 모서리가 접힌 도형 25">
            <a:extLst>
              <a:ext uri="{FF2B5EF4-FFF2-40B4-BE49-F238E27FC236}">
                <a16:creationId xmlns:a16="http://schemas.microsoft.com/office/drawing/2014/main" id="{70F2C921-C3F8-CD9D-229D-4B7EAC29D867}"/>
              </a:ext>
            </a:extLst>
          </p:cNvPr>
          <p:cNvSpPr/>
          <p:nvPr/>
        </p:nvSpPr>
        <p:spPr>
          <a:xfrm>
            <a:off x="5412544" y="4964501"/>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1</a:t>
            </a:r>
          </a:p>
          <a:p>
            <a:pPr algn="ctr"/>
            <a:r>
              <a:rPr lang="en-US" kern="100">
                <a:solidFill>
                  <a:schemeClr val="tx1"/>
                </a:solidFill>
                <a:effectLst/>
                <a:latin typeface="Arial" panose="020B0604020202020204" pitchFamily="34" charset="0"/>
                <a:ea typeface="Arial" panose="020B0604020202020204" pitchFamily="34" charset="0"/>
              </a:rPr>
              <a:t>&lt;2e-16 ***</a:t>
            </a:r>
            <a:endParaRPr lang="en-US">
              <a:solidFill>
                <a:schemeClr val="tx1"/>
              </a:solidFill>
            </a:endParaRPr>
          </a:p>
        </p:txBody>
      </p:sp>
      <p:sp>
        <p:nvSpPr>
          <p:cNvPr id="27" name="사각형: 모서리가 접힌 도형 26">
            <a:extLst>
              <a:ext uri="{FF2B5EF4-FFF2-40B4-BE49-F238E27FC236}">
                <a16:creationId xmlns:a16="http://schemas.microsoft.com/office/drawing/2014/main" id="{588C93CC-A903-CFE2-B64F-8E64E28ED96D}"/>
              </a:ext>
            </a:extLst>
          </p:cNvPr>
          <p:cNvSpPr/>
          <p:nvPr/>
        </p:nvSpPr>
        <p:spPr>
          <a:xfrm>
            <a:off x="5412544" y="723645"/>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p>
          <a:p>
            <a:pPr algn="ctr"/>
            <a:r>
              <a:rPr lang="en-US" sz="1800" kern="100">
                <a:solidFill>
                  <a:schemeClr val="tx1"/>
                </a:solidFill>
                <a:effectLst/>
                <a:latin typeface="DINPro-Medium" panose="02000503030000020004" pitchFamily="50" charset="0"/>
                <a:ea typeface="Arial" panose="020B0604020202020204" pitchFamily="34" charset="0"/>
              </a:rPr>
              <a:t>0.52</a:t>
            </a:r>
            <a:endParaRPr lang="en-US" sz="3200">
              <a:solidFill>
                <a:schemeClr val="tx1"/>
              </a:solidFill>
              <a:latin typeface="DINPro-Medium" panose="02000503030000020004" pitchFamily="50" charset="0"/>
            </a:endParaRPr>
          </a:p>
        </p:txBody>
      </p:sp>
      <p:sp>
        <p:nvSpPr>
          <p:cNvPr id="30" name="사각형: 모서리가 접힌 도형 29">
            <a:extLst>
              <a:ext uri="{FF2B5EF4-FFF2-40B4-BE49-F238E27FC236}">
                <a16:creationId xmlns:a16="http://schemas.microsoft.com/office/drawing/2014/main" id="{BDBB6CA2-4A3A-6894-6592-B564A029ACD6}"/>
              </a:ext>
            </a:extLst>
          </p:cNvPr>
          <p:cNvSpPr/>
          <p:nvPr/>
        </p:nvSpPr>
        <p:spPr>
          <a:xfrm>
            <a:off x="10766001" y="4968419"/>
            <a:ext cx="1050462" cy="1278004"/>
          </a:xfrm>
          <a:prstGeom prst="foldedCorner">
            <a:avLst/>
          </a:prstGeom>
          <a:solidFill>
            <a:srgbClr val="FFE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DINPro-Medium" panose="02000503030000020004" pitchFamily="50" charset="0"/>
              </a:rPr>
              <a:t>H</a:t>
            </a:r>
            <a:r>
              <a:rPr lang="en-US" sz="2400">
                <a:solidFill>
                  <a:schemeClr val="tx1"/>
                </a:solidFill>
                <a:latin typeface="DINPro-Medium" panose="02000503030000020004" pitchFamily="50" charset="0"/>
              </a:rPr>
              <a:t>0</a:t>
            </a:r>
          </a:p>
          <a:p>
            <a:pPr algn="ctr"/>
            <a:r>
              <a:rPr lang="en-US" sz="1800" kern="100">
                <a:solidFill>
                  <a:schemeClr val="tx1"/>
                </a:solidFill>
                <a:effectLst/>
                <a:latin typeface="DINPro-Medium" panose="02000503030000020004" pitchFamily="50" charset="0"/>
                <a:ea typeface="Arial" panose="020B0604020202020204" pitchFamily="34" charset="0"/>
              </a:rPr>
              <a:t>0.52</a:t>
            </a:r>
            <a:endParaRPr lang="en-US" sz="3200">
              <a:solidFill>
                <a:schemeClr val="tx1"/>
              </a:solidFill>
              <a:latin typeface="DINPro-Medium" panose="02000503030000020004" pitchFamily="5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p:cNvSpPr/>
          <p:nvPr>
            <p:custDataLst>
              <p:tags r:id="rId4"/>
            </p:custDataLst>
          </p:nvPr>
        </p:nvSpPr>
        <p:spPr>
          <a:xfrm>
            <a:off x="3200400" y="2571750"/>
            <a:ext cx="8483600" cy="1714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factors do you think drives the bank churn?</a:t>
            </a:r>
          </a:p>
        </p:txBody>
      </p:sp>
      <p:sp>
        <p:nvSpPr>
          <p:cNvPr id="7" name="Rectangle 6"/>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사각형: 둥근 모서리 44"/>
          <p:cNvSpPr/>
          <p:nvPr/>
        </p:nvSpPr>
        <p:spPr>
          <a:xfrm>
            <a:off x="9505902" y="978697"/>
            <a:ext cx="2599507" cy="5475139"/>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사각형: 둥근 모서리 43"/>
          <p:cNvSpPr/>
          <p:nvPr/>
        </p:nvSpPr>
        <p:spPr>
          <a:xfrm>
            <a:off x="188384" y="978697"/>
            <a:ext cx="9213608" cy="5475139"/>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Linear Regression</a:t>
            </a:r>
            <a:endParaRPr lang="en-US" altLang="zh-CN" sz="4000" dirty="0">
              <a:latin typeface="DINPro-Medium" panose="02000503030000020004" pitchFamily="50" charset="0"/>
              <a:ea typeface="ic 모던고딕 B" pitchFamily="18" charset="-127"/>
              <a:cs typeface="+mn-cs"/>
            </a:endParaRPr>
          </a:p>
        </p:txBody>
      </p:sp>
      <p:pic>
        <p:nvPicPr>
          <p:cNvPr id="25" name="그림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99" y="1327483"/>
            <a:ext cx="8711823" cy="4669027"/>
          </a:xfrm>
          <a:prstGeom prst="rect">
            <a:avLst/>
          </a:prstGeom>
        </p:spPr>
      </p:pic>
      <p:pic>
        <p:nvPicPr>
          <p:cNvPr id="29" name="그림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5902" y="2690871"/>
            <a:ext cx="1483879" cy="1483879"/>
          </a:xfrm>
          <a:prstGeom prst="rect">
            <a:avLst/>
          </a:prstGeom>
        </p:spPr>
      </p:pic>
      <p:grpSp>
        <p:nvGrpSpPr>
          <p:cNvPr id="32" name="그룹 31"/>
          <p:cNvGrpSpPr/>
          <p:nvPr/>
        </p:nvGrpSpPr>
        <p:grpSpPr>
          <a:xfrm>
            <a:off x="8658215" y="1530508"/>
            <a:ext cx="4366421" cy="3571326"/>
            <a:chOff x="8793294" y="2644784"/>
            <a:chExt cx="4366421" cy="3571326"/>
          </a:xfrm>
        </p:grpSpPr>
        <p:sp>
          <p:nvSpPr>
            <p:cNvPr id="30" name="TextBox 29"/>
            <p:cNvSpPr txBox="1"/>
            <p:nvPr/>
          </p:nvSpPr>
          <p:spPr>
            <a:xfrm>
              <a:off x="8905054" y="2644784"/>
              <a:ext cx="4254661" cy="646331"/>
            </a:xfrm>
            <a:prstGeom prst="rect">
              <a:avLst/>
            </a:prstGeom>
            <a:noFill/>
          </p:spPr>
          <p:txBody>
            <a:bodyPr wrap="square">
              <a:spAutoFit/>
            </a:bodyPr>
            <a:lstStyle/>
            <a:p>
              <a:pPr algn="ctr"/>
              <a:r>
                <a:rPr lang="en-US" sz="3600" kern="100">
                  <a:solidFill>
                    <a:srgbClr val="4FCFF7"/>
                  </a:solidFill>
                  <a:latin typeface="DINPro-Medium" panose="02000503030000020004" pitchFamily="50" charset="0"/>
                  <a:ea typeface="Arial" panose="020B0604020202020204" pitchFamily="34" charset="0"/>
                </a:rPr>
                <a:t>CUSTOMER</a:t>
              </a:r>
              <a:r>
                <a:rPr lang="en-US" sz="3600" kern="100">
                  <a:solidFill>
                    <a:srgbClr val="000000"/>
                  </a:solidFill>
                  <a:latin typeface="DINPro-Medium" panose="02000503030000020004" pitchFamily="50" charset="0"/>
                  <a:ea typeface="Arial" panose="020B0604020202020204" pitchFamily="34" charset="0"/>
                </a:rPr>
                <a:t> </a:t>
              </a:r>
            </a:p>
          </p:txBody>
        </p:sp>
        <p:sp>
          <p:nvSpPr>
            <p:cNvPr id="31" name="TextBox 30"/>
            <p:cNvSpPr txBox="1"/>
            <p:nvPr/>
          </p:nvSpPr>
          <p:spPr>
            <a:xfrm>
              <a:off x="8793294" y="3117625"/>
              <a:ext cx="4254661" cy="646331"/>
            </a:xfrm>
            <a:prstGeom prst="rect">
              <a:avLst/>
            </a:prstGeom>
            <a:noFill/>
          </p:spPr>
          <p:txBody>
            <a:bodyPr wrap="square">
              <a:spAutoFit/>
            </a:bodyPr>
            <a:lstStyle/>
            <a:p>
              <a:pPr algn="ctr"/>
              <a:r>
                <a:rPr lang="en-US" sz="3600" kern="100">
                  <a:solidFill>
                    <a:srgbClr val="000000"/>
                  </a:solidFill>
                  <a:latin typeface="DINPro-Medium" panose="02000503030000020004" pitchFamily="50" charset="0"/>
                  <a:ea typeface="Arial" panose="020B0604020202020204" pitchFamily="34" charset="0"/>
                </a:rPr>
                <a:t> </a:t>
              </a:r>
              <a:r>
                <a:rPr lang="en-US" sz="3600" kern="100">
                  <a:solidFill>
                    <a:srgbClr val="F16570"/>
                  </a:solidFill>
                  <a:latin typeface="DINPro-Medium" panose="02000503030000020004" pitchFamily="50" charset="0"/>
                  <a:ea typeface="Arial" panose="020B0604020202020204" pitchFamily="34" charset="0"/>
                </a:rPr>
                <a:t>CHURN</a:t>
              </a:r>
              <a:endParaRPr lang="en-US" sz="3600">
                <a:solidFill>
                  <a:srgbClr val="F16570"/>
                </a:solidFill>
              </a:endParaRPr>
            </a:p>
          </p:txBody>
        </p:sp>
        <p:sp>
          <p:nvSpPr>
            <p:cNvPr id="36" name="TextBox 35"/>
            <p:cNvSpPr txBox="1"/>
            <p:nvPr/>
          </p:nvSpPr>
          <p:spPr>
            <a:xfrm>
              <a:off x="8793294" y="5569779"/>
              <a:ext cx="4254661" cy="646331"/>
            </a:xfrm>
            <a:prstGeom prst="rect">
              <a:avLst/>
            </a:prstGeom>
            <a:noFill/>
          </p:spPr>
          <p:txBody>
            <a:bodyPr wrap="square">
              <a:spAutoFit/>
            </a:bodyPr>
            <a:lstStyle/>
            <a:p>
              <a:pPr algn="ctr"/>
              <a:r>
                <a:rPr lang="en-US" sz="3600" kern="100">
                  <a:solidFill>
                    <a:srgbClr val="000000"/>
                  </a:solidFill>
                  <a:latin typeface="DINPro-Medium" panose="02000503030000020004" pitchFamily="50" charset="0"/>
                  <a:ea typeface="Arial" panose="020B0604020202020204" pitchFamily="34" charset="0"/>
                </a:rPr>
                <a:t>BINARY</a:t>
              </a:r>
              <a:endParaRPr lang="en-US" sz="3600">
                <a:solidFill>
                  <a:srgbClr val="F16570"/>
                </a:solidFill>
              </a:endParaRPr>
            </a:p>
          </p:txBody>
        </p:sp>
      </p:grpSp>
      <p:pic>
        <p:nvPicPr>
          <p:cNvPr id="34" name="그림 33" descr="텍스트, 시계이(가) 표시된 사진&#10;&#10;자동 생성된 설명"/>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42619" y="2788179"/>
            <a:ext cx="1256995" cy="1256995"/>
          </a:xfrm>
          <a:prstGeom prst="rect">
            <a:avLst/>
          </a:prstGeom>
        </p:spPr>
      </p:pic>
      <p:sp>
        <p:nvSpPr>
          <p:cNvPr id="46" name="TextBox 45"/>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47" name="TextBox 46"/>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8" name="TextBox 47"/>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9" name="TextBox 48"/>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50" name="TextBox 49"/>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51"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52" name="그림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53" name="그림 2"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54" name="그림 5"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1365150"/>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1100617"/>
            <a:ext cx="7095643" cy="5232969"/>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Logistic Regression- Model 1 </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506102"/>
            <a:ext cx="4154170" cy="4832092"/>
          </a:xfrm>
          <a:prstGeom prst="rect">
            <a:avLst/>
          </a:prstGeom>
          <a:noFill/>
          <a:ln w="9525">
            <a:noFill/>
          </a:ln>
        </p:spPr>
        <p:txBody>
          <a:bodyPr wrap="square">
            <a:spAutoFit/>
          </a:bodyPr>
          <a:lstStyle/>
          <a:p>
            <a:pPr algn="l">
              <a:buFont typeface="Arial" panose="020B0604020202020204" pitchFamily="34" charset="0"/>
              <a:buChar char="•"/>
            </a:pPr>
            <a:r>
              <a:rPr lang="en-US" sz="1600" b="0" i="0" dirty="0">
                <a:solidFill>
                  <a:srgbClr val="374151"/>
                </a:solidFill>
                <a:effectLst/>
                <a:latin typeface="Söhne"/>
              </a:rPr>
              <a:t>Several variables in the logistic regression model are statistically significant at the 5% level, indicated by the "***" in the Pr(&gt;|z|) column.</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statistically significant variables include CreditScore, Geography (specifically Germany), Gender, Age, Balance, and Membership (specifically Inactive).</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Variables with p-values greater than 0.05 are not statistically significant, which means that their effect on the outcome is not significant enough to be distinguished from chance alone.</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variables with p-values greater than 0.05 in this model are NumOfProducts, Credit_Card, and estimated salary.</a:t>
            </a:r>
          </a:p>
          <a:p>
            <a:pPr algn="l">
              <a:buClrTx/>
              <a:buSzTx/>
            </a:pPr>
            <a:endParaRPr lang="zh-CN" altLang="en-US" sz="2000" dirty="0">
              <a:latin typeface="DINPro-Light" panose="02000504040000020003" pitchFamily="50" charset="0"/>
            </a:endParaRPr>
          </a:p>
        </p:txBody>
      </p:sp>
      <p:sp>
        <p:nvSpPr>
          <p:cNvPr id="14" name="文本框 6">
            <a:extLst>
              <a:ext uri="{FF2B5EF4-FFF2-40B4-BE49-F238E27FC236}">
                <a16:creationId xmlns:a16="http://schemas.microsoft.com/office/drawing/2014/main" id="{805BC2FF-4D8F-81F4-F4EE-A73AD68528F2}"/>
              </a:ext>
            </a:extLst>
          </p:cNvPr>
          <p:cNvSpPr txBox="1"/>
          <p:nvPr/>
        </p:nvSpPr>
        <p:spPr>
          <a:xfrm>
            <a:off x="7664222" y="3736340"/>
            <a:ext cx="4414747" cy="400110"/>
          </a:xfrm>
          <a:prstGeom prst="rect">
            <a:avLst/>
          </a:prstGeom>
          <a:noFill/>
          <a:ln w="9525">
            <a:noFill/>
          </a:ln>
        </p:spPr>
        <p:txBody>
          <a:bodyPr wrap="square">
            <a:spAutoFit/>
          </a:bodyPr>
          <a:lstStyle/>
          <a:p>
            <a:pPr lvl="0" algn="l">
              <a:buClrTx/>
              <a:buSzTx/>
            </a:pPr>
            <a:r>
              <a:rPr lang="en-US" sz="2000" dirty="0">
                <a:latin typeface="DINPro-Light" panose="02000504040000020003" pitchFamily="50" charset="0"/>
                <a:cs typeface="바탕" charset="0"/>
                <a:sym typeface="+mn-ea"/>
              </a:rPr>
              <a:t>.</a:t>
            </a: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12" name="그림 11" descr="테이블이(가) 표시된 사진&#10;&#10;자동 생성된 설명">
            <a:extLst>
              <a:ext uri="{FF2B5EF4-FFF2-40B4-BE49-F238E27FC236}">
                <a16:creationId xmlns:a16="http://schemas.microsoft.com/office/drawing/2014/main" id="{554846FC-E6B3-7B6A-A91C-96C83118FD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506" y="1264921"/>
            <a:ext cx="5581550" cy="48238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6718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132413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1324137"/>
            <a:ext cx="7095643"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Logistic Regression- Model 2 </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465089"/>
            <a:ext cx="4154170" cy="4339650"/>
          </a:xfrm>
          <a:prstGeom prst="rect">
            <a:avLst/>
          </a:prstGeom>
          <a:noFill/>
          <a:ln w="9525">
            <a:noFill/>
          </a:ln>
        </p:spPr>
        <p:txBody>
          <a:bodyPr wrap="square">
            <a:spAutoFit/>
          </a:bodyPr>
          <a:lstStyle/>
          <a:p>
            <a:pPr algn="l">
              <a:buFont typeface="Arial" panose="020B0604020202020204" pitchFamily="34" charset="0"/>
              <a:buChar char="•"/>
            </a:pPr>
            <a:r>
              <a:rPr lang="en-US" sz="1600" b="0" i="0" dirty="0">
                <a:solidFill>
                  <a:srgbClr val="374151"/>
                </a:solidFill>
                <a:effectLst/>
                <a:latin typeface="Söhne"/>
              </a:rPr>
              <a:t>There are trade-offs to consider when comparing the two models: the first model with all the predictors has a lower residual deviance and lower AIC, indicating a better fit to the data.</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However, the second model with fewer predictors may be preferred if the goal is to reduce the number of predictors in the model or to simplify interpretation.</a:t>
            </a:r>
          </a:p>
          <a:p>
            <a:pPr algn="l"/>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second model may be easier to interpret because it has fewer predictor variables to consider and may be more parsimonious or efficient, especially if some predictors have limited impact on the outcome or are redundant with other predictors.</a:t>
            </a:r>
          </a:p>
          <a:p>
            <a:pPr algn="l">
              <a:buClrTx/>
              <a:buSzTx/>
            </a:pPr>
            <a:endParaRPr lang="zh-CN" altLang="en-US" sz="2000" dirty="0">
              <a:latin typeface="DINPro-Light" panose="02000504040000020003" pitchFamily="50" charset="0"/>
            </a:endParaRPr>
          </a:p>
        </p:txBody>
      </p:sp>
      <p:sp>
        <p:nvSpPr>
          <p:cNvPr id="14" name="文本框 6">
            <a:extLst>
              <a:ext uri="{FF2B5EF4-FFF2-40B4-BE49-F238E27FC236}">
                <a16:creationId xmlns:a16="http://schemas.microsoft.com/office/drawing/2014/main" id="{805BC2FF-4D8F-81F4-F4EE-A73AD68528F2}"/>
              </a:ext>
            </a:extLst>
          </p:cNvPr>
          <p:cNvSpPr txBox="1"/>
          <p:nvPr/>
        </p:nvSpPr>
        <p:spPr>
          <a:xfrm>
            <a:off x="7664222" y="3736340"/>
            <a:ext cx="4414747" cy="400110"/>
          </a:xfrm>
          <a:prstGeom prst="rect">
            <a:avLst/>
          </a:prstGeom>
          <a:noFill/>
          <a:ln w="9525">
            <a:noFill/>
          </a:ln>
        </p:spPr>
        <p:txBody>
          <a:bodyPr wrap="square">
            <a:spAutoFit/>
          </a:bodyPr>
          <a:lstStyle/>
          <a:p>
            <a:pPr lvl="0" algn="l">
              <a:buClrTx/>
              <a:buSzTx/>
            </a:pPr>
            <a:r>
              <a:rPr lang="en-US" sz="2000" dirty="0">
                <a:latin typeface="DINPro-Light" panose="02000504040000020003" pitchFamily="50" charset="0"/>
                <a:cs typeface="바탕" charset="0"/>
                <a:sym typeface="+mn-ea"/>
              </a:rPr>
              <a:t>.</a:t>
            </a: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4" name="그림 3" descr="테이블이(가) 표시된 사진&#10;&#10;자동 생성된 설명">
            <a:extLst>
              <a:ext uri="{FF2B5EF4-FFF2-40B4-BE49-F238E27FC236}">
                <a16:creationId xmlns:a16="http://schemas.microsoft.com/office/drawing/2014/main" id="{F9D05C30-4648-5643-4CA2-CE0FE33C9D65}"/>
              </a:ext>
            </a:extLst>
          </p:cNvPr>
          <p:cNvPicPr>
            <a:picLocks noChangeAspect="1"/>
          </p:cNvPicPr>
          <p:nvPr/>
        </p:nvPicPr>
        <p:blipFill rotWithShape="1">
          <a:blip r:embed="rId6">
            <a:extLst>
              <a:ext uri="{28A0092B-C50C-407E-A947-70E740481C1C}">
                <a14:useLocalDpi xmlns:a14="http://schemas.microsoft.com/office/drawing/2010/main" val="0"/>
              </a:ext>
            </a:extLst>
          </a:blip>
          <a:srcRect t="608"/>
          <a:stretch/>
        </p:blipFill>
        <p:spPr>
          <a:xfrm>
            <a:off x="689710" y="1727200"/>
            <a:ext cx="6220244" cy="39425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6906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97869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1473200"/>
            <a:ext cx="7095643" cy="3637280"/>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Confusion Matrix- Train </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119649"/>
            <a:ext cx="4154170" cy="4278094"/>
          </a:xfrm>
          <a:prstGeom prst="rect">
            <a:avLst/>
          </a:prstGeom>
          <a:noFill/>
          <a:ln w="9525">
            <a:noFill/>
          </a:ln>
        </p:spPr>
        <p:txBody>
          <a:bodyPr wrap="square">
            <a:spAutoFit/>
          </a:bodyPr>
          <a:lstStyle/>
          <a:p>
            <a:pPr algn="l">
              <a:buFont typeface="Arial" panose="020B0604020202020204" pitchFamily="34" charset="0"/>
              <a:buChar char="•"/>
            </a:pPr>
            <a:r>
              <a:rPr lang="en-US" sz="1400" b="0" i="0" dirty="0">
                <a:solidFill>
                  <a:srgbClr val="374151"/>
                </a:solidFill>
                <a:effectLst/>
                <a:latin typeface="Söhne"/>
              </a:rPr>
              <a:t>The model predicted "No" 5,398 times correctly and "Yes" 71 times correctly, but misclassified "No" 1,343 times and "Yes" 188 times.</a:t>
            </a:r>
          </a:p>
          <a:p>
            <a:pPr algn="l"/>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The overall accuracy of the model is 0.7813, which means it correctly predicted the outcome 78.13% of the time.</a:t>
            </a:r>
          </a:p>
          <a:p>
            <a:pPr algn="l"/>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The sensitivity of the model is very low, at 0.05021, indicating that the model is not very good at predicting positive cases.</a:t>
            </a:r>
          </a:p>
          <a:p>
            <a:pPr algn="l"/>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The specificity of the model is high, at 0.96634, meaning that it is good at identifying negative cases.</a:t>
            </a:r>
          </a:p>
          <a:p>
            <a:pPr algn="l"/>
            <a:endParaRPr lang="en-US" sz="1400" b="0" i="0" dirty="0">
              <a:solidFill>
                <a:srgbClr val="374151"/>
              </a:solidFill>
              <a:effectLst/>
              <a:latin typeface="Söhne"/>
            </a:endParaRPr>
          </a:p>
          <a:p>
            <a:pPr algn="l">
              <a:buFont typeface="Arial" panose="020B0604020202020204" pitchFamily="34" charset="0"/>
              <a:buChar char="•"/>
            </a:pPr>
            <a:r>
              <a:rPr lang="en-US" sz="1400" b="0" i="0" dirty="0">
                <a:solidFill>
                  <a:srgbClr val="374151"/>
                </a:solidFill>
                <a:effectLst/>
                <a:latin typeface="Söhne"/>
              </a:rPr>
              <a:t>False negatives would be more damaging in this case, as they represent customers who have actually left the bank, but the model predicted they would not.</a:t>
            </a:r>
          </a:p>
          <a:p>
            <a:pPr algn="l">
              <a:buClrTx/>
              <a:buSzTx/>
            </a:pPr>
            <a:endParaRPr lang="zh-CN" altLang="en-US" sz="2000" dirty="0">
              <a:latin typeface="DINPro-Light" panose="02000504040000020003" pitchFamily="50" charset="0"/>
            </a:endParaRPr>
          </a:p>
        </p:txBody>
      </p:sp>
      <p:sp>
        <p:nvSpPr>
          <p:cNvPr id="14" name="文本框 6">
            <a:extLst>
              <a:ext uri="{FF2B5EF4-FFF2-40B4-BE49-F238E27FC236}">
                <a16:creationId xmlns:a16="http://schemas.microsoft.com/office/drawing/2014/main" id="{805BC2FF-4D8F-81F4-F4EE-A73AD68528F2}"/>
              </a:ext>
            </a:extLst>
          </p:cNvPr>
          <p:cNvSpPr txBox="1"/>
          <p:nvPr/>
        </p:nvSpPr>
        <p:spPr>
          <a:xfrm>
            <a:off x="7664222" y="3736340"/>
            <a:ext cx="4414747" cy="400110"/>
          </a:xfrm>
          <a:prstGeom prst="rect">
            <a:avLst/>
          </a:prstGeom>
          <a:noFill/>
          <a:ln w="9525">
            <a:noFill/>
          </a:ln>
        </p:spPr>
        <p:txBody>
          <a:bodyPr wrap="square">
            <a:spAutoFit/>
          </a:bodyPr>
          <a:lstStyle/>
          <a:p>
            <a:pPr lvl="0" algn="l">
              <a:buClrTx/>
              <a:buSzTx/>
            </a:pPr>
            <a:r>
              <a:rPr lang="en-US" sz="2000" dirty="0">
                <a:latin typeface="DINPro-Light" panose="02000504040000020003" pitchFamily="50" charset="0"/>
                <a:cs typeface="바탕" charset="0"/>
                <a:sym typeface="+mn-ea"/>
              </a:rPr>
              <a:t>.</a:t>
            </a: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4" name="그림 3" descr="테이블이(가) 표시된 사진&#10;&#10;자동 생성된 설명">
            <a:extLst>
              <a:ext uri="{FF2B5EF4-FFF2-40B4-BE49-F238E27FC236}">
                <a16:creationId xmlns:a16="http://schemas.microsoft.com/office/drawing/2014/main" id="{0A0730D6-F2C7-9364-F40C-ACB3F6CCCFBE}"/>
              </a:ext>
            </a:extLst>
          </p:cNvPr>
          <p:cNvPicPr>
            <a:picLocks noChangeAspect="1"/>
          </p:cNvPicPr>
          <p:nvPr/>
        </p:nvPicPr>
        <p:blipFill rotWithShape="1">
          <a:blip r:embed="rId6">
            <a:extLst>
              <a:ext uri="{28A0092B-C50C-407E-A947-70E740481C1C}">
                <a14:useLocalDpi xmlns:a14="http://schemas.microsoft.com/office/drawing/2010/main" val="0"/>
              </a:ext>
            </a:extLst>
          </a:blip>
          <a:srcRect t="8313"/>
          <a:stretch/>
        </p:blipFill>
        <p:spPr>
          <a:xfrm>
            <a:off x="377515" y="1976820"/>
            <a:ext cx="6717379" cy="27400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6477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사각형: 둥근 모서리 4">
            <a:extLst>
              <a:ext uri="{FF2B5EF4-FFF2-40B4-BE49-F238E27FC236}">
                <a16:creationId xmlns:a16="http://schemas.microsoft.com/office/drawing/2014/main" id="{5B43392E-5FE8-FE58-1FC8-8549A27C22E2}"/>
              </a:ext>
            </a:extLst>
          </p:cNvPr>
          <p:cNvSpPr/>
          <p:nvPr/>
        </p:nvSpPr>
        <p:spPr>
          <a:xfrm>
            <a:off x="188384" y="1717040"/>
            <a:ext cx="7095643" cy="3637280"/>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122253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Confusion Matrix- Test </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363489"/>
            <a:ext cx="4154170" cy="4339650"/>
          </a:xfrm>
          <a:prstGeom prst="rect">
            <a:avLst/>
          </a:prstGeom>
          <a:noFill/>
          <a:ln w="9525">
            <a:noFill/>
          </a:ln>
        </p:spPr>
        <p:txBody>
          <a:bodyPr wrap="square">
            <a:spAutoFit/>
          </a:bodyPr>
          <a:lstStyle/>
          <a:p>
            <a:pPr algn="l">
              <a:buFont typeface="Arial" panose="020B0604020202020204" pitchFamily="34" charset="0"/>
              <a:buChar char="•"/>
            </a:pPr>
            <a:r>
              <a:rPr lang="en-US" sz="1600" b="0" i="0" dirty="0">
                <a:solidFill>
                  <a:srgbClr val="374151"/>
                </a:solidFill>
                <a:effectLst/>
                <a:latin typeface="Söhne"/>
              </a:rPr>
              <a:t>Out of 3,000 customers in the test data, 2,298 were correctly classified as "No".</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591 customers were incorrectly classified as "No", when they actually left the bank.</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79 customers were incorrectly classified as "Yes", when they actually did not leave the bank.</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32 customers were correctly classified as "Yes".</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accuracy of the classifier is 0.7767, which means that 77.67% of the time, the classifier correctly predicts if a customer will leave the bank or not.</a:t>
            </a:r>
          </a:p>
          <a:p>
            <a:pPr algn="l">
              <a:buClrTx/>
              <a:buSzTx/>
            </a:pPr>
            <a:endParaRPr lang="zh-CN" altLang="en-US" sz="2000" dirty="0">
              <a:latin typeface="DINPro-Light" panose="02000504040000020003" pitchFamily="50" charset="0"/>
            </a:endParaRP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4" name="그림 3" descr="테이블이(가) 표시된 사진&#10;&#10;자동 생성된 설명">
            <a:extLst>
              <a:ext uri="{FF2B5EF4-FFF2-40B4-BE49-F238E27FC236}">
                <a16:creationId xmlns:a16="http://schemas.microsoft.com/office/drawing/2014/main" id="{5411BA04-8D34-B5F3-9AE0-418AAD529A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7039" y="2311984"/>
            <a:ext cx="6548847" cy="26810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6015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139525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1395257"/>
            <a:ext cx="7095643"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ROC &amp; AUC</a:t>
            </a:r>
          </a:p>
        </p:txBody>
      </p:sp>
      <p:sp>
        <p:nvSpPr>
          <p:cNvPr id="13" name="文本框 5">
            <a:extLst>
              <a:ext uri="{FF2B5EF4-FFF2-40B4-BE49-F238E27FC236}">
                <a16:creationId xmlns:a16="http://schemas.microsoft.com/office/drawing/2014/main" id="{7985E959-5C82-884E-F4EC-2AE7759E9BB2}"/>
              </a:ext>
            </a:extLst>
          </p:cNvPr>
          <p:cNvSpPr txBox="1"/>
          <p:nvPr/>
        </p:nvSpPr>
        <p:spPr>
          <a:xfrm>
            <a:off x="7733629" y="1536209"/>
            <a:ext cx="4154170" cy="3847207"/>
          </a:xfrm>
          <a:prstGeom prst="rect">
            <a:avLst/>
          </a:prstGeom>
          <a:noFill/>
          <a:ln w="9525">
            <a:noFill/>
          </a:ln>
        </p:spPr>
        <p:txBody>
          <a:bodyPr wrap="square">
            <a:spAutoFit/>
          </a:bodyPr>
          <a:lstStyle/>
          <a:p>
            <a:pPr algn="l">
              <a:buFont typeface="Arial" panose="020B0604020202020204" pitchFamily="34" charset="0"/>
              <a:buChar char="•"/>
            </a:pPr>
            <a:r>
              <a:rPr lang="en-US" sz="1600" b="0" i="0" dirty="0">
                <a:solidFill>
                  <a:srgbClr val="374151"/>
                </a:solidFill>
                <a:effectLst/>
                <a:latin typeface="Söhne"/>
              </a:rPr>
              <a:t>The area under the curve (AUC) is a common metric used to evaluate the performance of binary classifiers.</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The AUC value ranges from 0 to 1, where a value of 0.5 indicates that the classifier is performing no better than random chance, while a value of 1 indicates perfect performance.</a:t>
            </a:r>
          </a:p>
          <a:p>
            <a:pPr algn="l">
              <a:buFont typeface="Arial" panose="020B0604020202020204" pitchFamily="34" charset="0"/>
              <a:buChar char="•"/>
            </a:pPr>
            <a:endParaRPr lang="en-US" sz="1600" b="0" i="0" dirty="0">
              <a:solidFill>
                <a:srgbClr val="374151"/>
              </a:solidFill>
              <a:effectLst/>
              <a:latin typeface="Söhne"/>
            </a:endParaRPr>
          </a:p>
          <a:p>
            <a:pPr algn="l">
              <a:buFont typeface="Arial" panose="020B0604020202020204" pitchFamily="34" charset="0"/>
              <a:buChar char="•"/>
            </a:pPr>
            <a:r>
              <a:rPr lang="en-US" sz="1600" b="0" i="0" dirty="0">
                <a:solidFill>
                  <a:srgbClr val="374151"/>
                </a:solidFill>
                <a:effectLst/>
                <a:latin typeface="Söhne"/>
              </a:rPr>
              <a:t>In this case, the AUC value of 0.7485 suggests that the binary classifier has an average performance in distinguishing between the positive and negative classes.</a:t>
            </a:r>
          </a:p>
          <a:p>
            <a:pPr algn="l">
              <a:buClrTx/>
              <a:buSzTx/>
            </a:pPr>
            <a:endParaRPr lang="zh-CN" altLang="en-US" sz="2000" dirty="0">
              <a:latin typeface="DINPro-Light" panose="02000504040000020003" pitchFamily="50" charset="0"/>
            </a:endParaRP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a:extLst>
              <a:ext uri="{FF2B5EF4-FFF2-40B4-BE49-F238E27FC236}">
                <a16:creationId xmlns:a16="http://schemas.microsoft.com/office/drawing/2014/main" id="{C28B7ACE-7C2D-8F21-8C3C-E2F2B09D4A9E}"/>
              </a:ext>
            </a:extLst>
          </p:cNvPr>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a:extLst>
              <a:ext uri="{FF2B5EF4-FFF2-40B4-BE49-F238E27FC236}">
                <a16:creationId xmlns:a16="http://schemas.microsoft.com/office/drawing/2014/main" id="{5E3C0ED8-C8DA-3B6B-8A96-78E4A8455181}"/>
              </a:ext>
            </a:extLst>
          </p:cNvPr>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5122" name="Picture 2">
            <a:extLst>
              <a:ext uri="{FF2B5EF4-FFF2-40B4-BE49-F238E27FC236}">
                <a16:creationId xmlns:a16="http://schemas.microsoft.com/office/drawing/2014/main" id="{C489E8BB-9912-6F05-7FCD-3FCE180C7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5905" y="1801258"/>
            <a:ext cx="4800600" cy="39243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9780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7504372" y="97869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사각형: 둥근 모서리 21"/>
          <p:cNvSpPr/>
          <p:nvPr/>
        </p:nvSpPr>
        <p:spPr>
          <a:xfrm>
            <a:off x="188384" y="978697"/>
            <a:ext cx="7095643"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Regularization</a:t>
            </a:r>
            <a:endParaRPr lang="en-US" altLang="zh-CN" sz="4000" dirty="0">
              <a:latin typeface="DINPro-Medium" panose="02000503030000020004" pitchFamily="50" charset="0"/>
              <a:ea typeface="ic 모던고딕 B" pitchFamily="18" charset="-127"/>
              <a:cs typeface="+mn-cs"/>
            </a:endParaRPr>
          </a:p>
        </p:txBody>
      </p:sp>
      <p:pic>
        <p:nvPicPr>
          <p:cNvPr id="11" name="图片 3"/>
          <p:cNvPicPr>
            <a:picLocks noChangeAspect="1"/>
          </p:cNvPicPr>
          <p:nvPr/>
        </p:nvPicPr>
        <p:blipFill rotWithShape="1">
          <a:blip r:embed="rId3"/>
          <a:srcRect r="10979"/>
          <a:stretch>
            <a:fillRect/>
          </a:stretch>
        </p:blipFill>
        <p:spPr>
          <a:xfrm>
            <a:off x="468459" y="1637143"/>
            <a:ext cx="6545406" cy="32169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文本框 4"/>
          <p:cNvSpPr txBox="1"/>
          <p:nvPr/>
        </p:nvSpPr>
        <p:spPr>
          <a:xfrm>
            <a:off x="113030" y="6103620"/>
            <a:ext cx="8767445" cy="645160"/>
          </a:xfrm>
          <a:prstGeom prst="rect">
            <a:avLst/>
          </a:prstGeom>
          <a:noFill/>
        </p:spPr>
        <p:txBody>
          <a:bodyPr wrap="square" rtlCol="0" anchor="t">
            <a:spAutoFit/>
          </a:bodyPr>
          <a:lstStyle/>
          <a:p>
            <a:r>
              <a:rPr lang="zh-CN" altLang="en-US"/>
              <a:t>Gupta, P. (2017, November 16). Regularization in Machine Learning https://towardsdatascience.com/regularization-in-machine-learning-76441ddcf99a </a:t>
            </a:r>
          </a:p>
        </p:txBody>
      </p:sp>
      <p:sp>
        <p:nvSpPr>
          <p:cNvPr id="13" name="文本框 5"/>
          <p:cNvSpPr txBox="1"/>
          <p:nvPr/>
        </p:nvSpPr>
        <p:spPr>
          <a:xfrm>
            <a:off x="7664223" y="1584325"/>
            <a:ext cx="4154170" cy="1815882"/>
          </a:xfrm>
          <a:prstGeom prst="rect">
            <a:avLst/>
          </a:prstGeom>
          <a:noFill/>
          <a:ln w="9525">
            <a:noFill/>
          </a:ln>
        </p:spPr>
        <p:txBody>
          <a:bodyPr wrap="square">
            <a:spAutoFit/>
          </a:bodyPr>
          <a:lstStyle/>
          <a:p>
            <a:pPr algn="l">
              <a:buClrTx/>
              <a:buSzTx/>
            </a:pPr>
            <a:r>
              <a:rPr lang="en-US" sz="2400" b="1">
                <a:latin typeface="DINPro-Medium" panose="02000503030000020004" pitchFamily="50" charset="0"/>
                <a:cs typeface="Arial Bold" panose="020B0604020202020204" charset="0"/>
                <a:sym typeface="+mn-ea"/>
              </a:rPr>
              <a:t>LASSO </a:t>
            </a:r>
          </a:p>
          <a:p>
            <a:pPr algn="l">
              <a:buClrTx/>
              <a:buSzTx/>
            </a:pPr>
            <a:r>
              <a:rPr lang="en-US" sz="2400" b="1">
                <a:latin typeface="DINPro-Medium" panose="02000503030000020004" pitchFamily="50" charset="0"/>
                <a:cs typeface="Arial Bold" panose="020B0604020202020204" charset="0"/>
                <a:sym typeface="+mn-ea"/>
              </a:rPr>
              <a:t>Logistic Regression(L1)</a:t>
            </a:r>
          </a:p>
          <a:p>
            <a:pPr marL="285750" indent="-285750" algn="l">
              <a:buClrTx/>
              <a:buSzTx/>
              <a:buFont typeface="Wingdings" panose="05000000000000000000" charset="0"/>
              <a:buChar char=""/>
            </a:pPr>
            <a:endParaRPr lang="en-US" sz="2400" b="1">
              <a:latin typeface="DINPro-Medium" panose="02000503030000020004" pitchFamily="50" charset="0"/>
              <a:cs typeface="Arial Bold" panose="020B0604020202020204" charset="0"/>
              <a:sym typeface="+mn-ea"/>
            </a:endParaRPr>
          </a:p>
          <a:p>
            <a:pPr marL="285750" indent="-285750" algn="l">
              <a:buClrTx/>
              <a:buSzTx/>
              <a:buFont typeface="Arial" panose="020B0604020202020204" pitchFamily="34" charset="0"/>
              <a:buChar char="•"/>
            </a:pPr>
            <a:r>
              <a:rPr lang="en-US" sz="2000">
                <a:latin typeface="DINPro-Light" panose="02000504040000020003" pitchFamily="50" charset="0"/>
                <a:cs typeface="바탕" charset="0"/>
                <a:sym typeface="+mn-ea"/>
              </a:rPr>
              <a:t>penalty = absolute magnitude</a:t>
            </a:r>
          </a:p>
          <a:p>
            <a:pPr marL="285750" indent="-285750" algn="l">
              <a:buClrTx/>
              <a:buSzTx/>
              <a:buFont typeface="Arial" panose="020B0604020202020204" pitchFamily="34" charset="0"/>
              <a:buChar char="•"/>
            </a:pPr>
            <a:r>
              <a:rPr lang="en-US" altLang="zh-CN" sz="2000">
                <a:latin typeface="DINPro-Light" panose="02000504040000020003" pitchFamily="50" charset="0"/>
              </a:rPr>
              <a:t>May s</a:t>
            </a:r>
            <a:r>
              <a:rPr lang="zh-CN" altLang="en-US" sz="2000">
                <a:latin typeface="DINPro-Light" panose="02000504040000020003" pitchFamily="50" charset="0"/>
              </a:rPr>
              <a:t>hrink coefficients to zero</a:t>
            </a:r>
          </a:p>
        </p:txBody>
      </p:sp>
      <p:sp>
        <p:nvSpPr>
          <p:cNvPr id="14" name="文本框 6"/>
          <p:cNvSpPr txBox="1"/>
          <p:nvPr/>
        </p:nvSpPr>
        <p:spPr>
          <a:xfrm>
            <a:off x="7664222" y="3736340"/>
            <a:ext cx="4414747" cy="1754326"/>
          </a:xfrm>
          <a:prstGeom prst="rect">
            <a:avLst/>
          </a:prstGeom>
          <a:noFill/>
          <a:ln w="9525">
            <a:noFill/>
          </a:ln>
        </p:spPr>
        <p:txBody>
          <a:bodyPr wrap="square">
            <a:spAutoFit/>
          </a:bodyPr>
          <a:lstStyle/>
          <a:p>
            <a:pPr lvl="0" algn="l">
              <a:buClrTx/>
              <a:buSzTx/>
            </a:pPr>
            <a:r>
              <a:rPr lang="en-US" sz="2400" b="1">
                <a:latin typeface="DINPro-Medium" panose="02000503030000020004" pitchFamily="50" charset="0"/>
                <a:cs typeface="Arial Bold" panose="020B0604020202020204" charset="0"/>
                <a:sym typeface="+mn-ea"/>
              </a:rPr>
              <a:t>Ridge </a:t>
            </a:r>
          </a:p>
          <a:p>
            <a:pPr lvl="0" algn="l">
              <a:buClrTx/>
              <a:buSzTx/>
            </a:pPr>
            <a:r>
              <a:rPr lang="en-US" sz="2400" b="1">
                <a:latin typeface="DINPro-Medium" panose="02000503030000020004" pitchFamily="50" charset="0"/>
                <a:cs typeface="Arial Bold" panose="020B0604020202020204" charset="0"/>
                <a:sym typeface="+mn-ea"/>
              </a:rPr>
              <a:t>Logistic Regression(L2)</a:t>
            </a:r>
          </a:p>
          <a:p>
            <a:pPr lvl="0" indent="0" algn="l">
              <a:buClrTx/>
              <a:buSzTx/>
              <a:buFont typeface="Wingdings" panose="05000000000000000000" charset="0"/>
              <a:buNone/>
            </a:pPr>
            <a:endParaRPr lang="en-US" sz="2000">
              <a:latin typeface="Arial" panose="020B0604020202020204" pitchFamily="34" charset="0"/>
              <a:cs typeface="바탕" charset="0"/>
              <a:sym typeface="+mn-ea"/>
            </a:endParaRPr>
          </a:p>
          <a:p>
            <a:pPr marL="285750" lvl="0" indent="-285750" algn="l">
              <a:buClrTx/>
              <a:buSzTx/>
              <a:buFont typeface="Arial" panose="020B0604020202020204" pitchFamily="34" charset="0"/>
              <a:buChar char="•"/>
            </a:pPr>
            <a:r>
              <a:rPr lang="en-US" sz="2000">
                <a:latin typeface="DINPro-Light" panose="02000504040000020003" pitchFamily="50" charset="0"/>
                <a:cs typeface="바탕" charset="0"/>
                <a:sym typeface="+mn-ea"/>
              </a:rPr>
              <a:t>Penalty =  square of the magnitude</a:t>
            </a:r>
          </a:p>
          <a:p>
            <a:pPr marL="285750" lvl="0" indent="-285750" algn="l">
              <a:buClrTx/>
              <a:buSzTx/>
              <a:buFont typeface="Arial" panose="020B0604020202020204" pitchFamily="34" charset="0"/>
              <a:buChar char="•"/>
            </a:pPr>
            <a:r>
              <a:rPr lang="en-US" sz="2000">
                <a:latin typeface="DINPro-Light" panose="02000504040000020003" pitchFamily="50" charset="0"/>
                <a:cs typeface="바탕" charset="0"/>
                <a:sym typeface="+mn-ea"/>
              </a:rPr>
              <a:t>Shrunk by the same factor.</a:t>
            </a:r>
          </a:p>
        </p:txBody>
      </p:sp>
      <p:sp>
        <p:nvSpPr>
          <p:cNvPr id="15" name="文本框 9"/>
          <p:cNvSpPr txBox="1"/>
          <p:nvPr/>
        </p:nvSpPr>
        <p:spPr>
          <a:xfrm>
            <a:off x="1547323" y="4956288"/>
            <a:ext cx="877356" cy="369332"/>
          </a:xfrm>
          <a:prstGeom prst="rect">
            <a:avLst/>
          </a:prstGeom>
          <a:noFill/>
        </p:spPr>
        <p:txBody>
          <a:bodyPr wrap="none" rtlCol="0">
            <a:spAutoFit/>
          </a:bodyPr>
          <a:lstStyle/>
          <a:p>
            <a:r>
              <a:rPr lang="en-US" altLang="zh-CN">
                <a:latin typeface="DINPro-Light" panose="02000504040000020003" pitchFamily="50" charset="0"/>
              </a:rPr>
              <a:t>LASSO</a:t>
            </a:r>
          </a:p>
        </p:txBody>
      </p:sp>
      <p:sp>
        <p:nvSpPr>
          <p:cNvPr id="16" name="文本框 10"/>
          <p:cNvSpPr txBox="1"/>
          <p:nvPr/>
        </p:nvSpPr>
        <p:spPr>
          <a:xfrm>
            <a:off x="4973783" y="4956288"/>
            <a:ext cx="779780" cy="368300"/>
          </a:xfrm>
          <a:prstGeom prst="rect">
            <a:avLst/>
          </a:prstGeom>
          <a:noFill/>
        </p:spPr>
        <p:txBody>
          <a:bodyPr wrap="none" rtlCol="0">
            <a:spAutoFit/>
          </a:bodyPr>
          <a:lstStyle/>
          <a:p>
            <a:r>
              <a:rPr lang="en-US" altLang="zh-CN">
                <a:latin typeface="DINPro-Light" panose="02000504040000020003" pitchFamily="50" charset="0"/>
              </a:rPr>
              <a:t>Ridge</a:t>
            </a:r>
          </a:p>
        </p:txBody>
      </p:sp>
      <p:pic>
        <p:nvPicPr>
          <p:cNvPr id="17" name="图片 12" descr="right"/>
          <p:cNvPicPr>
            <a:picLocks noChangeAspect="1"/>
          </p:cNvPicPr>
          <p:nvPr/>
        </p:nvPicPr>
        <p:blipFill>
          <a:blip r:embed="rId4"/>
          <a:stretch>
            <a:fillRect/>
          </a:stretch>
        </p:blipFill>
        <p:spPr>
          <a:xfrm rot="4800000">
            <a:off x="1443818" y="3511028"/>
            <a:ext cx="701040" cy="701040"/>
          </a:xfrm>
          <a:prstGeom prst="rect">
            <a:avLst/>
          </a:prstGeom>
        </p:spPr>
      </p:pic>
      <p:sp>
        <p:nvSpPr>
          <p:cNvPr id="18" name="文本框 13"/>
          <p:cNvSpPr txBox="1"/>
          <p:nvPr/>
        </p:nvSpPr>
        <p:spPr>
          <a:xfrm>
            <a:off x="248113" y="3041299"/>
            <a:ext cx="2226945" cy="707886"/>
          </a:xfrm>
          <a:prstGeom prst="rect">
            <a:avLst/>
          </a:prstGeom>
          <a:noFill/>
        </p:spPr>
        <p:txBody>
          <a:bodyPr wrap="square" rtlCol="0">
            <a:spAutoFit/>
          </a:bodyPr>
          <a:lstStyle/>
          <a:p>
            <a:r>
              <a:rPr lang="en-US" altLang="zh-CN" sz="2000">
                <a:latin typeface="DINPro-Medium" panose="02000503030000020004" pitchFamily="50" charset="0"/>
                <a:cs typeface="Apple Chancery" panose="03020702040506060504" charset="0"/>
              </a:rPr>
              <a:t>Constraint Function</a:t>
            </a:r>
          </a:p>
        </p:txBody>
      </p:sp>
      <p:pic>
        <p:nvPicPr>
          <p:cNvPr id="19" name="图片 14" descr="right"/>
          <p:cNvPicPr>
            <a:picLocks noChangeAspect="1"/>
          </p:cNvPicPr>
          <p:nvPr/>
        </p:nvPicPr>
        <p:blipFill>
          <a:blip r:embed="rId4"/>
          <a:stretch>
            <a:fillRect/>
          </a:stretch>
        </p:blipFill>
        <p:spPr>
          <a:xfrm rot="10500000">
            <a:off x="3572338" y="2561068"/>
            <a:ext cx="700405" cy="700405"/>
          </a:xfrm>
          <a:prstGeom prst="rect">
            <a:avLst/>
          </a:prstGeom>
        </p:spPr>
      </p:pic>
      <p:sp>
        <p:nvSpPr>
          <p:cNvPr id="20" name="文本框 15"/>
          <p:cNvSpPr txBox="1"/>
          <p:nvPr/>
        </p:nvSpPr>
        <p:spPr>
          <a:xfrm>
            <a:off x="3712673" y="1839244"/>
            <a:ext cx="1606550" cy="707886"/>
          </a:xfrm>
          <a:prstGeom prst="rect">
            <a:avLst/>
          </a:prstGeom>
          <a:noFill/>
        </p:spPr>
        <p:txBody>
          <a:bodyPr wrap="square" rtlCol="0">
            <a:spAutoFit/>
          </a:bodyPr>
          <a:lstStyle/>
          <a:p>
            <a:pPr algn="l"/>
            <a:r>
              <a:rPr lang="en-US" altLang="zh-CN" sz="2000">
                <a:latin typeface="DINPro-Medium" panose="02000503030000020004" pitchFamily="50" charset="0"/>
                <a:cs typeface="Apple Chancery" panose="03020702040506060504" charset="0"/>
                <a:sym typeface="+mn-ea"/>
              </a:rPr>
              <a:t>contours of RSS</a:t>
            </a:r>
            <a:endParaRPr lang="en-US" altLang="zh-CN" sz="2000">
              <a:latin typeface="DINPro-Medium" panose="02000503030000020004" pitchFamily="50" charset="0"/>
              <a:cs typeface="Apple Chancery" panose="03020702040506060504" charset="0"/>
            </a:endParaRPr>
          </a:p>
        </p:txBody>
      </p:sp>
      <p:sp>
        <p:nvSpPr>
          <p:cNvPr id="24" name="TextBox 23"/>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3" name="TextBox 32"/>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5" name="TextBox 34"/>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41" name="그림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p:cNvPicPr>
            <a:picLocks noChangeAspect="1"/>
          </p:cNvPicPr>
          <p:nvPr/>
        </p:nvPicPr>
        <p:blipFill rotWithShape="1">
          <a:blip r:embed="rId6" cstate="print">
            <a:alphaModFix amt="80000"/>
            <a:extLst>
              <a:ext uri="{BEBA8EAE-BF5A-486C-A8C5-ECC9F3942E4B}">
                <a14:imgProps xmlns:a14="http://schemas.microsoft.com/office/drawing/2010/main">
                  <a14:imgLayer r:embed="rId7">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45" name="그림 5" descr="텍스트, 벡터그래픽이(가) 표시된 사진&#10;&#10;자동 생성된 설명"/>
          <p:cNvPicPr>
            <a:picLocks noChangeAspect="1"/>
          </p:cNvPicPr>
          <p:nvPr/>
        </p:nvPicPr>
        <p:blipFill rotWithShape="1">
          <a:blip r:embed="rId6" cstate="print">
            <a:alphaModFix amt="80000"/>
            <a:extLst>
              <a:ext uri="{BEBA8EAE-BF5A-486C-A8C5-ECC9F3942E4B}">
                <a14:imgProps xmlns:a14="http://schemas.microsoft.com/office/drawing/2010/main">
                  <a14:imgLayer r:embed="rId7">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Lasso Logistic Regression</a:t>
            </a:r>
            <a:endParaRPr lang="en-US" altLang="zh-CN" sz="4000" dirty="0">
              <a:latin typeface="DINPro-Medium" panose="02000503030000020004" pitchFamily="50" charset="0"/>
              <a:ea typeface="ic 모던고딕 B" pitchFamily="18" charset="-127"/>
              <a:cs typeface="+mn-cs"/>
            </a:endParaRPr>
          </a:p>
        </p:txBody>
      </p:sp>
      <p:grpSp>
        <p:nvGrpSpPr>
          <p:cNvPr id="21" name="그룹 20"/>
          <p:cNvGrpSpPr/>
          <p:nvPr/>
        </p:nvGrpSpPr>
        <p:grpSpPr>
          <a:xfrm>
            <a:off x="150480" y="972502"/>
            <a:ext cx="8309638" cy="5193503"/>
            <a:chOff x="188384" y="978697"/>
            <a:chExt cx="7147598" cy="4467231"/>
          </a:xfrm>
        </p:grpSpPr>
        <p:sp>
          <p:nvSpPr>
            <p:cNvPr id="22" name="사각형: 둥근 모서리 21"/>
            <p:cNvSpPr/>
            <p:nvPr/>
          </p:nvSpPr>
          <p:spPr>
            <a:xfrm>
              <a:off x="188384" y="978697"/>
              <a:ext cx="7147598" cy="4467231"/>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그림 4"/>
            <p:cNvPicPr>
              <a:picLocks noChangeAspect="1"/>
            </p:cNvPicPr>
            <p:nvPr/>
          </p:nvPicPr>
          <p:blipFill>
            <a:blip r:embed="rId4">
              <a:extLst>
                <a:ext uri="{28A0092B-C50C-407E-A947-70E740481C1C}">
                  <a14:useLocalDpi xmlns:a14="http://schemas.microsoft.com/office/drawing/2010/main" val="0"/>
                </a:ext>
              </a:extLst>
            </a:blip>
            <a:srcRect t="7280" b="4538"/>
            <a:stretch>
              <a:fillRect/>
            </a:stretch>
          </p:blipFill>
          <p:spPr>
            <a:xfrm>
              <a:off x="683760" y="1209503"/>
              <a:ext cx="6104890" cy="2827655"/>
            </a:xfrm>
            <a:prstGeom prst="rect">
              <a:avLst/>
            </a:prstGeom>
            <a:solidFill>
              <a:srgbClr val="FFFFFF">
                <a:shade val="85000"/>
              </a:srgbClr>
            </a:solidFill>
            <a:ln w="88900" cap="sq" cmpd="sng" algn="ctr">
              <a:solidFill>
                <a:srgbClr val="FFFFFF"/>
              </a:solidFill>
              <a:prstDash val="solid"/>
              <a:miter lim="800000"/>
              <a:headEnd type="none" w="med" len="med"/>
              <a:tailEnd type="none" w="med" len="me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7" name="表格 4"/>
            <p:cNvGraphicFramePr/>
            <p:nvPr>
              <p:custDataLst>
                <p:tags r:id="rId1"/>
              </p:custDataLst>
            </p:nvPr>
          </p:nvGraphicFramePr>
          <p:xfrm>
            <a:off x="674698" y="4331249"/>
            <a:ext cx="5335282" cy="937279"/>
          </p:xfrm>
          <a:graphic>
            <a:graphicData uri="http://schemas.openxmlformats.org/drawingml/2006/table">
              <a:tbl>
                <a:tblPr firstRow="1" bandRow="1">
                  <a:tableStyleId>{5940675A-B579-460E-94D1-54222C63F5DA}</a:tableStyleId>
                </a:tblPr>
                <a:tblGrid>
                  <a:gridCol w="1550670">
                    <a:extLst>
                      <a:ext uri="{9D8B030D-6E8A-4147-A177-3AD203B41FA5}">
                        <a16:colId xmlns:a16="http://schemas.microsoft.com/office/drawing/2014/main" val="20000"/>
                      </a:ext>
                    </a:extLst>
                  </a:gridCol>
                  <a:gridCol w="1550670">
                    <a:extLst>
                      <a:ext uri="{9D8B030D-6E8A-4147-A177-3AD203B41FA5}">
                        <a16:colId xmlns:a16="http://schemas.microsoft.com/office/drawing/2014/main" val="20001"/>
                      </a:ext>
                    </a:extLst>
                  </a:gridCol>
                  <a:gridCol w="1550670">
                    <a:extLst>
                      <a:ext uri="{9D8B030D-6E8A-4147-A177-3AD203B41FA5}">
                        <a16:colId xmlns:a16="http://schemas.microsoft.com/office/drawing/2014/main" val="20002"/>
                      </a:ext>
                    </a:extLst>
                  </a:gridCol>
                  <a:gridCol w="1550670">
                    <a:extLst>
                      <a:ext uri="{9D8B030D-6E8A-4147-A177-3AD203B41FA5}">
                        <a16:colId xmlns:a16="http://schemas.microsoft.com/office/drawing/2014/main" val="20003"/>
                      </a:ext>
                    </a:extLst>
                  </a:gridCol>
                </a:tblGrid>
                <a:tr h="363220">
                  <a:tc gridSpan="4">
                    <a:txBody>
                      <a:bodyPr/>
                      <a:lstStyle/>
                      <a:p>
                        <a:pPr indent="0">
                          <a:buNone/>
                        </a:pPr>
                        <a:r>
                          <a:rPr lang="en-US" sz="1800" b="1">
                            <a:latin typeface="Arial" panose="020B0604020202020204" pitchFamily="34" charset="0"/>
                            <a:cs typeface="Arial" panose="020B0604020202020204" pitchFamily="34" charset="0"/>
                          </a:rPr>
                          <a:t>The Best Lambda </a:t>
                        </a:r>
                        <a:endParaRPr lang="en-US" altLang="en-US" sz="1800" b="1">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cap="flat">
                        <a:noFill/>
                      </a:lnT>
                      <a:lnB w="19050" cap="flat" cmpd="sng">
                        <a:solidFill>
                          <a:srgbClr val="080000"/>
                        </a:solidFill>
                        <a:prstDash val="solid"/>
                        <a:headEnd type="none" w="med" len="med"/>
                        <a:tailEnd type="none" w="med" len="med"/>
                      </a:lnB>
                    </a:tcPr>
                  </a:tc>
                  <a:tc hMerge="1">
                    <a:txBody>
                      <a:bodyPr/>
                      <a:lstStyle/>
                      <a:p>
                        <a:endParaRPr lang="en-US"/>
                      </a:p>
                    </a:txBody>
                    <a:tcPr>
                      <a:lnT cap="flat">
                        <a:noFill/>
                      </a:lnT>
                      <a:lnB w="19050" cap="flat" cmpd="sng">
                        <a:solidFill>
                          <a:srgbClr val="080000"/>
                        </a:solidFill>
                        <a:prstDash val="solid"/>
                        <a:headEnd type="none" w="med" len="med"/>
                        <a:tailEnd type="none" w="med" len="med"/>
                      </a:lnB>
                    </a:tcPr>
                  </a:tc>
                  <a:tc hMerge="1">
                    <a:txBody>
                      <a:bodyPr/>
                      <a:lstStyle/>
                      <a:p>
                        <a:endParaRPr lang="en-US"/>
                      </a:p>
                    </a:txBody>
                    <a:tcPr>
                      <a:lnR cap="flat">
                        <a:noFill/>
                      </a:lnR>
                      <a:lnT cap="flat">
                        <a:noFill/>
                      </a:lnT>
                      <a:lnB w="1905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363220">
                  <a:tc>
                    <a:txBody>
                      <a:bodyPr/>
                      <a:lstStyle/>
                      <a:p>
                        <a:pPr indent="0">
                          <a:buNone/>
                        </a:pPr>
                        <a:r>
                          <a:rPr lang="en-US" sz="1800" b="0">
                            <a:latin typeface="Arial" panose="020B0604020202020204" pitchFamily="34" charset="0"/>
                            <a:cs typeface="Arial" panose="020B0604020202020204" pitchFamily="34" charset="0"/>
                          </a:rPr>
                          <a:t>log(λ$min) </a:t>
                        </a:r>
                        <a:r>
                          <a:rPr lang="en-US" sz="1800" b="0">
                            <a:latin typeface="Cambria Math" charset="0"/>
                            <a:cs typeface="Cambria Math" charset="0"/>
                          </a:rPr>
                          <a:t>①</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-6.66026412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0.00128080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363220">
                  <a:tc>
                    <a:txBody>
                      <a:bodyPr/>
                      <a:lstStyle/>
                      <a:p>
                        <a:pPr indent="0">
                          <a:buNone/>
                        </a:pPr>
                        <a:r>
                          <a:rPr lang="en-US" sz="1800" b="0">
                            <a:latin typeface="Arial" panose="020B0604020202020204" pitchFamily="34" charset="0"/>
                            <a:cs typeface="Arial" panose="020B0604020202020204" pitchFamily="34" charset="0"/>
                          </a:rPr>
                          <a:t>log(λ$1se) </a:t>
                        </a:r>
                        <a:r>
                          <a:rPr lang="en-US" sz="1800" b="0">
                            <a:latin typeface="Cambria Math" charset="0"/>
                            <a:cs typeface="Cambria Math" charset="0"/>
                          </a:rPr>
                          <a:t>②</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-4.14835311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λ$1se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0.01579039</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sp>
        <p:nvSpPr>
          <p:cNvPr id="8" name="文本框 5"/>
          <p:cNvSpPr txBox="1"/>
          <p:nvPr/>
        </p:nvSpPr>
        <p:spPr>
          <a:xfrm>
            <a:off x="9670100" y="1809813"/>
            <a:ext cx="2383732" cy="3385799"/>
          </a:xfrm>
          <a:prstGeom prst="rect">
            <a:avLst/>
          </a:prstGeom>
          <a:noFill/>
        </p:spPr>
        <p:txBody>
          <a:bodyPr wrap="square" rtlCol="0">
            <a:spAutoFit/>
          </a:bodyPr>
          <a:lstStyle/>
          <a:p>
            <a:pPr algn="l">
              <a:lnSpc>
                <a:spcPct val="120000"/>
              </a:lnSpc>
            </a:pPr>
            <a:r>
              <a:rPr lang="en-US" altLang="zh-CN">
                <a:latin typeface="DINPro-Medium" panose="02000503030000020004" pitchFamily="50" charset="0"/>
                <a:cs typeface="Arial Regular" panose="020B0604020202020204" charset="0"/>
              </a:rPr>
              <a:t>Left dot line </a:t>
            </a:r>
          </a:p>
          <a:p>
            <a:pPr algn="l">
              <a:lnSpc>
                <a:spcPct val="120000"/>
              </a:lnSpc>
            </a:pPr>
            <a:r>
              <a:rPr lang="en-US" altLang="zh-CN">
                <a:latin typeface="DINPro-Medium" panose="02000503030000020004" pitchFamily="50" charset="0"/>
                <a:cs typeface="Arial Regular" panose="020B0604020202020204" charset="0"/>
              </a:rPr>
              <a:t>= minimum lambda</a:t>
            </a: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algn="l">
              <a:lnSpc>
                <a:spcPct val="120000"/>
              </a:lnSpc>
            </a:pPr>
            <a:r>
              <a:rPr lang="en-US" altLang="zh-CN">
                <a:latin typeface="DINPro-Medium" panose="02000503030000020004" pitchFamily="50" charset="0"/>
                <a:cs typeface="Arial Regular" panose="020B0604020202020204" charset="0"/>
              </a:rPr>
              <a:t>Right dot line </a:t>
            </a:r>
          </a:p>
          <a:p>
            <a:pPr algn="l">
              <a:lnSpc>
                <a:spcPct val="120000"/>
              </a:lnSpc>
            </a:pPr>
            <a:r>
              <a:rPr lang="en-US" altLang="zh-CN">
                <a:latin typeface="DINPro-Medium" panose="02000503030000020004" pitchFamily="50" charset="0"/>
                <a:cs typeface="Arial Regular" panose="020B0604020202020204" charset="0"/>
              </a:rPr>
              <a:t>= 1SE of lambda</a:t>
            </a: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algn="l">
              <a:lnSpc>
                <a:spcPct val="120000"/>
              </a:lnSpc>
            </a:pPr>
            <a:r>
              <a:rPr lang="en-US" altLang="zh-CN">
                <a:latin typeface="DINPro-Medium" panose="02000503030000020004" pitchFamily="50" charset="0"/>
                <a:cs typeface="Arial Regular" panose="020B0604020202020204" charset="0"/>
              </a:rPr>
              <a:t>Red dots </a:t>
            </a:r>
          </a:p>
          <a:p>
            <a:pPr algn="l">
              <a:lnSpc>
                <a:spcPct val="120000"/>
              </a:lnSpc>
            </a:pPr>
            <a:r>
              <a:rPr lang="en-US" altLang="zh-CN">
                <a:latin typeface="DINPro-Medium" panose="02000503030000020004" pitchFamily="50" charset="0"/>
                <a:cs typeface="Arial Regular" panose="020B0604020202020204" charset="0"/>
              </a:rPr>
              <a:t>= loss metrics</a:t>
            </a:r>
          </a:p>
        </p:txBody>
      </p:sp>
      <p:pic>
        <p:nvPicPr>
          <p:cNvPr id="24" name="그림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3708" y="1961709"/>
            <a:ext cx="469656" cy="469656"/>
          </a:xfrm>
          <a:prstGeom prst="rect">
            <a:avLst/>
          </a:prstGeom>
        </p:spPr>
      </p:pic>
      <p:pic>
        <p:nvPicPr>
          <p:cNvPr id="25" name="그림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0444" y="1855735"/>
            <a:ext cx="469656" cy="469656"/>
          </a:xfrm>
          <a:prstGeom prst="rect">
            <a:avLst/>
          </a:prstGeom>
        </p:spPr>
      </p:pic>
      <p:pic>
        <p:nvPicPr>
          <p:cNvPr id="28" name="그림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200444" y="3126561"/>
            <a:ext cx="469656" cy="469656"/>
          </a:xfrm>
          <a:prstGeom prst="rect">
            <a:avLst/>
          </a:prstGeom>
        </p:spPr>
      </p:pic>
      <p:pic>
        <p:nvPicPr>
          <p:cNvPr id="29" name="그림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5173272" y="1961709"/>
            <a:ext cx="469656" cy="469656"/>
          </a:xfrm>
          <a:prstGeom prst="rect">
            <a:avLst/>
          </a:prstGeom>
        </p:spPr>
      </p:pic>
      <p:pic>
        <p:nvPicPr>
          <p:cNvPr id="30" name="그림 4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9200444" y="4449238"/>
            <a:ext cx="469656" cy="469656"/>
          </a:xfrm>
          <a:prstGeom prst="rect">
            <a:avLst/>
          </a:prstGeom>
        </p:spPr>
      </p:pic>
      <p:pic>
        <p:nvPicPr>
          <p:cNvPr id="31" name="그림 44"/>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295102" y="2930029"/>
            <a:ext cx="469656" cy="469656"/>
          </a:xfrm>
          <a:prstGeom prst="rect">
            <a:avLst/>
          </a:prstGeom>
        </p:spPr>
      </p:pic>
      <p:sp>
        <p:nvSpPr>
          <p:cNvPr id="32" name="TextBox 31"/>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33" name="TextBox 32"/>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4" name="TextBox 3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5" name="TextBox 34"/>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36" name="TextBox 35"/>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0"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41" name="그림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45" name="그림 5"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Lasso Logistic Regression</a:t>
            </a:r>
            <a:endParaRPr lang="en-US" altLang="zh-CN" sz="4000" dirty="0">
              <a:latin typeface="DINPro-Medium" panose="02000503030000020004" pitchFamily="50" charset="0"/>
              <a:ea typeface="ic 모던고딕 B" pitchFamily="18" charset="-127"/>
              <a:cs typeface="+mn-cs"/>
            </a:endParaRPr>
          </a:p>
        </p:txBody>
      </p:sp>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表格 3"/>
          <p:cNvGraphicFramePr/>
          <p:nvPr>
            <p:custDataLst>
              <p:tags r:id="rId1"/>
            </p:custDataLst>
            <p:extLst>
              <p:ext uri="{D42A27DB-BD31-4B8C-83A1-F6EECF244321}">
                <p14:modId xmlns:p14="http://schemas.microsoft.com/office/powerpoint/2010/main" val="599154353"/>
              </p:ext>
            </p:extLst>
          </p:nvPr>
        </p:nvGraphicFramePr>
        <p:xfrm>
          <a:off x="774700" y="2532783"/>
          <a:ext cx="7267864" cy="3488690"/>
        </p:xfrm>
        <a:graphic>
          <a:graphicData uri="http://schemas.openxmlformats.org/drawingml/2006/table">
            <a:tbl>
              <a:tblPr firstRow="1" bandRow="1">
                <a:tableStyleId>{5940675A-B579-460E-94D1-54222C63F5DA}</a:tableStyleId>
              </a:tblPr>
              <a:tblGrid>
                <a:gridCol w="2019372">
                  <a:extLst>
                    <a:ext uri="{9D8B030D-6E8A-4147-A177-3AD203B41FA5}">
                      <a16:colId xmlns:a16="http://schemas.microsoft.com/office/drawing/2014/main" val="20000"/>
                    </a:ext>
                  </a:extLst>
                </a:gridCol>
                <a:gridCol w="1763805">
                  <a:extLst>
                    <a:ext uri="{9D8B030D-6E8A-4147-A177-3AD203B41FA5}">
                      <a16:colId xmlns:a16="http://schemas.microsoft.com/office/drawing/2014/main" val="20001"/>
                    </a:ext>
                  </a:extLst>
                </a:gridCol>
                <a:gridCol w="1751964">
                  <a:extLst>
                    <a:ext uri="{9D8B030D-6E8A-4147-A177-3AD203B41FA5}">
                      <a16:colId xmlns:a16="http://schemas.microsoft.com/office/drawing/2014/main" val="20002"/>
                    </a:ext>
                  </a:extLst>
                </a:gridCol>
                <a:gridCol w="1732723">
                  <a:extLst>
                    <a:ext uri="{9D8B030D-6E8A-4147-A177-3AD203B41FA5}">
                      <a16:colId xmlns:a16="http://schemas.microsoft.com/office/drawing/2014/main" val="20003"/>
                    </a:ext>
                  </a:extLst>
                </a:gridCol>
              </a:tblGrid>
              <a:tr h="341630">
                <a:tc gridSpan="2">
                  <a:txBody>
                    <a:bodyPr/>
                    <a:lstStyle/>
                    <a:p>
                      <a:pPr indent="0">
                        <a:buNone/>
                      </a:pPr>
                      <a:r>
                        <a:rPr lang="en-US" sz="1600" b="0">
                          <a:latin typeface="Arial" panose="020B0604020202020204" pitchFamily="34" charset="0"/>
                          <a:cs typeface="Arial" panose="020B0604020202020204" pitchFamily="34" charset="0"/>
                        </a:rPr>
                        <a:t>coef(model with min Lambda)</a:t>
                      </a:r>
                      <a:endParaRPr lang="en-US" altLang="en-US" sz="16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600" b="0">
                          <a:latin typeface="Arial" panose="020B0604020202020204" pitchFamily="34" charset="0"/>
                          <a:cs typeface="Arial" panose="020B0604020202020204" pitchFamily="34" charset="0"/>
                        </a:rPr>
                        <a:t> </a:t>
                      </a:r>
                      <a:endParaRPr lang="en-US" altLang="en-US" sz="16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600" b="0">
                          <a:latin typeface="Arial" panose="020B0604020202020204" pitchFamily="34" charset="0"/>
                          <a:cs typeface="Arial" panose="020B0604020202020204" pitchFamily="34" charset="0"/>
                        </a:rPr>
                        <a:t> </a:t>
                      </a:r>
                      <a:endParaRPr lang="en-US" altLang="en-US" sz="16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41630">
                <a:tc gridSpan="2">
                  <a:txBody>
                    <a:bodyPr/>
                    <a:lstStyle/>
                    <a:p>
                      <a:pPr indent="0" algn="ctr">
                        <a:buNone/>
                      </a:pPr>
                      <a:r>
                        <a:rPr lang="en-US" sz="1800" b="0">
                          <a:latin typeface="Arial" panose="020B0604020202020204" pitchFamily="34" charset="0"/>
                          <a:cs typeface="Arial" panose="020B0604020202020204" pitchFamily="34" charset="0"/>
                        </a:rPr>
                        <a:t>13 x 1 sparse Matrix of class "dgCMatrix"</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hMerge="1">
                  <a:txBody>
                    <a:bodyPr/>
                    <a:lstStyle/>
                    <a:p>
                      <a:endParaRPr lang="en-US"/>
                    </a:p>
                  </a:txBody>
                  <a:tcPr>
                    <a:lnT w="12700" cap="flat" cmpd="sng">
                      <a:solidFill>
                        <a:srgbClr val="080000"/>
                      </a:solidFill>
                      <a:prstDash val="solid"/>
                      <a:headEnd type="none" w="med" len="med"/>
                      <a:tailEnd type="none" w="med" len="med"/>
                    </a:lnT>
                    <a:lnB cap="flat">
                      <a:noFill/>
                    </a:lnB>
                  </a:tcPr>
                </a:tc>
                <a:tc>
                  <a:txBody>
                    <a:bodyPr/>
                    <a:lstStyle/>
                    <a:p>
                      <a:pPr indent="0" algn="ctr">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0.00128080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1"/>
                  </a:ext>
                </a:extLst>
              </a:tr>
              <a:tr h="341630">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2"/>
                  </a:ext>
                </a:extLst>
              </a:tr>
              <a:tr h="341630">
                <a:tc>
                  <a:txBody>
                    <a:bodyPr/>
                    <a:lstStyle/>
                    <a:p>
                      <a:pPr indent="0" algn="ctr">
                        <a:buNone/>
                      </a:pPr>
                      <a:r>
                        <a:rPr lang="en-US" sz="1800" b="0">
                          <a:latin typeface="Arial" panose="020B0604020202020204" pitchFamily="34" charset="0"/>
                          <a:cs typeface="Arial" panose="020B0604020202020204" pitchFamily="34" charset="0"/>
                        </a:rPr>
                        <a:t>(Intercept)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-8.837045e-02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CreditScore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-6.587130e-05</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3"/>
                  </a:ext>
                </a:extLst>
              </a:tr>
              <a:tr h="341630">
                <a:tc>
                  <a:txBody>
                    <a:bodyPr/>
                    <a:lstStyle/>
                    <a:p>
                      <a:pPr indent="0" algn="ctr">
                        <a:buNone/>
                      </a:pPr>
                      <a:r>
                        <a:rPr lang="en-US" sz="1800" b="0">
                          <a:latin typeface="Arial" panose="020B0604020202020204" pitchFamily="34" charset="0"/>
                          <a:cs typeface="Arial" panose="020B0604020202020204" pitchFamily="34" charset="0"/>
                        </a:rPr>
                        <a:t>GeographyGermany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1.213995e-01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GeographySpain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3.299456e-03</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4"/>
                  </a:ext>
                </a:extLst>
              </a:tr>
              <a:tr h="341630">
                <a:tc>
                  <a:txBody>
                    <a:bodyPr/>
                    <a:lstStyle/>
                    <a:p>
                      <a:pPr indent="0" algn="ctr">
                        <a:buNone/>
                      </a:pPr>
                      <a:r>
                        <a:rPr lang="en-US" sz="1800" b="0">
                          <a:latin typeface="Arial" panose="020B0604020202020204" pitchFamily="34" charset="0"/>
                          <a:cs typeface="Arial" panose="020B0604020202020204" pitchFamily="34" charset="0"/>
                        </a:rPr>
                        <a:t>GenderMale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-7.108533e-02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Age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1.071278e-02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5"/>
                  </a:ext>
                </a:extLst>
              </a:tr>
              <a:tr h="341630">
                <a:tc>
                  <a:txBody>
                    <a:bodyPr/>
                    <a:lstStyle/>
                    <a:p>
                      <a:pPr indent="0" algn="ctr">
                        <a:buNone/>
                      </a:pPr>
                      <a:r>
                        <a:rPr lang="en-US" sz="1800" b="0">
                          <a:latin typeface="Arial" panose="020B0604020202020204" pitchFamily="34" charset="0"/>
                          <a:cs typeface="Arial" panose="020B0604020202020204" pitchFamily="34" charset="0"/>
                        </a:rPr>
                        <a:t>Tenure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-7.654091e-04</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Balance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2.711338e-07</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6"/>
                  </a:ext>
                </a:extLst>
              </a:tr>
              <a:tr h="341630">
                <a:tc>
                  <a:txBody>
                    <a:bodyPr/>
                    <a:lstStyle/>
                    <a:p>
                      <a:pPr indent="0" algn="ctr">
                        <a:buNone/>
                      </a:pPr>
                      <a:r>
                        <a:rPr lang="en-US" sz="1800" b="0">
                          <a:latin typeface="Arial" panose="020B0604020202020204" pitchFamily="34" charset="0"/>
                          <a:cs typeface="Arial" panose="020B0604020202020204" pitchFamily="34" charset="0"/>
                        </a:rPr>
                        <a:t>NumOfProducts</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-1.765865e-02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HasCrCard</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7"/>
                  </a:ext>
                </a:extLst>
              </a:tr>
              <a:tr h="341630">
                <a:tc>
                  <a:txBody>
                    <a:bodyPr/>
                    <a:lstStyle/>
                    <a:p>
                      <a:pPr indent="0" algn="ctr">
                        <a:buNone/>
                      </a:pPr>
                      <a:r>
                        <a:rPr lang="en-US" sz="1800" b="0">
                          <a:latin typeface="Arial" panose="020B0604020202020204" pitchFamily="34" charset="0"/>
                          <a:cs typeface="Arial" panose="020B0604020202020204" pitchFamily="34" charset="0"/>
                        </a:rPr>
                        <a:t>IsActiveMember</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-1.387397e-01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EstimateSalary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6.167052e-08</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graphicFrame>
        <p:nvGraphicFramePr>
          <p:cNvPr id="11" name="表格 4"/>
          <p:cNvGraphicFramePr/>
          <p:nvPr>
            <p:custDataLst>
              <p:tags r:id="rId2"/>
            </p:custDataLst>
            <p:extLst>
              <p:ext uri="{D42A27DB-BD31-4B8C-83A1-F6EECF244321}">
                <p14:modId xmlns:p14="http://schemas.microsoft.com/office/powerpoint/2010/main" val="3731161652"/>
              </p:ext>
            </p:extLst>
          </p:nvPr>
        </p:nvGraphicFramePr>
        <p:xfrm>
          <a:off x="774065" y="1421015"/>
          <a:ext cx="7268500" cy="830580"/>
        </p:xfrm>
        <a:graphic>
          <a:graphicData uri="http://schemas.openxmlformats.org/drawingml/2006/table">
            <a:tbl>
              <a:tblPr firstRow="1" bandRow="1">
                <a:tableStyleId>{5940675A-B579-460E-94D1-54222C63F5DA}</a:tableStyleId>
              </a:tblPr>
              <a:tblGrid>
                <a:gridCol w="1817125">
                  <a:extLst>
                    <a:ext uri="{9D8B030D-6E8A-4147-A177-3AD203B41FA5}">
                      <a16:colId xmlns:a16="http://schemas.microsoft.com/office/drawing/2014/main" val="20000"/>
                    </a:ext>
                  </a:extLst>
                </a:gridCol>
                <a:gridCol w="1817125">
                  <a:extLst>
                    <a:ext uri="{9D8B030D-6E8A-4147-A177-3AD203B41FA5}">
                      <a16:colId xmlns:a16="http://schemas.microsoft.com/office/drawing/2014/main" val="20001"/>
                    </a:ext>
                  </a:extLst>
                </a:gridCol>
                <a:gridCol w="1817125">
                  <a:extLst>
                    <a:ext uri="{9D8B030D-6E8A-4147-A177-3AD203B41FA5}">
                      <a16:colId xmlns:a16="http://schemas.microsoft.com/office/drawing/2014/main" val="20002"/>
                    </a:ext>
                  </a:extLst>
                </a:gridCol>
                <a:gridCol w="1817125">
                  <a:extLst>
                    <a:ext uri="{9D8B030D-6E8A-4147-A177-3AD203B41FA5}">
                      <a16:colId xmlns:a16="http://schemas.microsoft.com/office/drawing/2014/main" val="20003"/>
                    </a:ext>
                  </a:extLst>
                </a:gridCol>
              </a:tblGrid>
              <a:tr h="276860">
                <a:tc gridSpan="4">
                  <a:txBody>
                    <a:bodyPr/>
                    <a:lstStyle/>
                    <a:p>
                      <a:pPr indent="0">
                        <a:buNone/>
                      </a:pPr>
                      <a:r>
                        <a:rPr lang="en-US" sz="1800" b="0">
                          <a:latin typeface="Arial" panose="020B0604020202020204" pitchFamily="34" charset="0"/>
                          <a:cs typeface="Arial" panose="020B0604020202020204" pitchFamily="34" charset="0"/>
                        </a:rPr>
                        <a:t>glmnet(x,y= train, alpha = 1, lambda = cv.lasso$lambda.min)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76860">
                <a:tc>
                  <a:txBody>
                    <a:bodyPr/>
                    <a:lstStyle/>
                    <a:p>
                      <a:pPr indent="0">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Df</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%Dev</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1"/>
                  </a:ext>
                </a:extLst>
              </a:tr>
              <a:tr h="276860">
                <a:tc>
                  <a:txBody>
                    <a:bodyPr/>
                    <a:lstStyle/>
                    <a:p>
                      <a:pPr indent="0">
                        <a:buNone/>
                      </a:pPr>
                      <a:r>
                        <a:rPr lang="en-US" sz="1800" b="0">
                          <a:latin typeface="Arial" panose="020B0604020202020204" pitchFamily="34" charset="0"/>
                          <a:cs typeface="Arial" panose="020B0604020202020204" pitchFamily="34" charset="0"/>
                        </a:rPr>
                        <a:t>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14.38</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dirty="0">
                          <a:latin typeface="Arial" panose="020B0604020202020204" pitchFamily="34" charset="0"/>
                          <a:cs typeface="Arial" panose="020B0604020202020204" pitchFamily="34" charset="0"/>
                        </a:rPr>
                        <a:t>0.001281</a:t>
                      </a:r>
                      <a:endParaRPr lang="en-US" altLang="en-US" sz="1800" b="0" dirty="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2" name="직사각형 11"/>
          <p:cNvSpPr/>
          <p:nvPr/>
        </p:nvSpPr>
        <p:spPr>
          <a:xfrm>
            <a:off x="6555118" y="1673859"/>
            <a:ext cx="1270000" cy="552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직사각형 12"/>
          <p:cNvSpPr/>
          <p:nvPr/>
        </p:nvSpPr>
        <p:spPr>
          <a:xfrm>
            <a:off x="4831890" y="5341086"/>
            <a:ext cx="2972446" cy="3034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그룹 16"/>
          <p:cNvGrpSpPr/>
          <p:nvPr/>
        </p:nvGrpSpPr>
        <p:grpSpPr>
          <a:xfrm>
            <a:off x="9436996" y="1343333"/>
            <a:ext cx="2798216" cy="2459934"/>
            <a:chOff x="9083702" y="1343333"/>
            <a:chExt cx="2798216" cy="2459934"/>
          </a:xfrm>
        </p:grpSpPr>
        <p:sp>
          <p:nvSpPr>
            <p:cNvPr id="15" name="文本框 5"/>
            <p:cNvSpPr txBox="1"/>
            <p:nvPr/>
          </p:nvSpPr>
          <p:spPr>
            <a:xfrm>
              <a:off x="9083703" y="1343333"/>
              <a:ext cx="2798215" cy="1077090"/>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Minimum</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6" name="文本框 5"/>
            <p:cNvSpPr txBox="1"/>
            <p:nvPr/>
          </p:nvSpPr>
          <p:spPr>
            <a:xfrm>
              <a:off x="9083702" y="1692048"/>
              <a:ext cx="2798215" cy="2111219"/>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Lambda</a:t>
              </a:r>
            </a:p>
            <a:p>
              <a:pPr algn="l">
                <a:lnSpc>
                  <a:spcPct val="120000"/>
                </a:lnSpc>
              </a:pPr>
              <a:r>
                <a:rPr lang="en-US" altLang="zh-CN" sz="2800">
                  <a:latin typeface="DINPro-Medium" panose="02000503030000020004" pitchFamily="50" charset="0"/>
                  <a:cs typeface="Arial Regular" panose="020B0604020202020204" charset="0"/>
                </a:rPr>
                <a:t>= 0.001281</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grpSp>
      <p:pic>
        <p:nvPicPr>
          <p:cNvPr id="32" name="그림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9530" y="3924526"/>
            <a:ext cx="1665410" cy="1665410"/>
          </a:xfrm>
          <a:prstGeom prst="rect">
            <a:avLst/>
          </a:prstGeom>
        </p:spPr>
      </p:pic>
      <p:pic>
        <p:nvPicPr>
          <p:cNvPr id="19" name="그림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6408" y="3166358"/>
            <a:ext cx="1211472" cy="1211472"/>
          </a:xfrm>
          <a:prstGeom prst="rect">
            <a:avLst/>
          </a:prstGeom>
        </p:spPr>
      </p:pic>
      <p:pic>
        <p:nvPicPr>
          <p:cNvPr id="33" name="图片 14" descr="right"/>
          <p:cNvPicPr>
            <a:picLocks noChangeAspect="1"/>
          </p:cNvPicPr>
          <p:nvPr/>
        </p:nvPicPr>
        <p:blipFill>
          <a:blip r:embed="rId7"/>
          <a:stretch>
            <a:fillRect/>
          </a:stretch>
        </p:blipFill>
        <p:spPr>
          <a:xfrm rot="5001715" flipV="1">
            <a:off x="9618808" y="3437717"/>
            <a:ext cx="700405" cy="700405"/>
          </a:xfrm>
          <a:prstGeom prst="rect">
            <a:avLst/>
          </a:prstGeom>
        </p:spPr>
      </p:pic>
      <p:sp>
        <p:nvSpPr>
          <p:cNvPr id="34" name="TextBox 33"/>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35" name="TextBox 3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6" name="TextBox 35"/>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0" name="TextBox 39"/>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41" name="TextBox 40"/>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2"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43" name="그림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45" name="그림 5" descr="텍스트, 벡터그래픽이(가) 표시된 사진&#10;&#10;자동 생성된 설명"/>
          <p:cNvPicPr>
            <a:picLocks noChangeAspect="1"/>
          </p:cNvPicPr>
          <p:nvPr/>
        </p:nvPicPr>
        <p:blipFill rotWithShape="1">
          <a:blip r:embed="rId9" cstate="print">
            <a:alphaModFix amt="80000"/>
            <a:extLst>
              <a:ext uri="{BEBA8EAE-BF5A-486C-A8C5-ECC9F3942E4B}">
                <a14:imgProps xmlns:a14="http://schemas.microsoft.com/office/drawing/2010/main">
                  <a14:imgLayer r:embed="rId10">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Lasso with 1se of the Min. lambda</a:t>
            </a:r>
            <a:endParaRPr lang="en-US" altLang="zh-CN" sz="4000" dirty="0">
              <a:latin typeface="DINPro-Medium" panose="02000503030000020004" pitchFamily="50" charset="0"/>
              <a:ea typeface="ic 모던고딕 B" pitchFamily="18" charset="-127"/>
              <a:cs typeface="+mn-cs"/>
            </a:endParaRPr>
          </a:p>
        </p:txBody>
      </p:sp>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그룹 16"/>
          <p:cNvGrpSpPr/>
          <p:nvPr/>
        </p:nvGrpSpPr>
        <p:grpSpPr>
          <a:xfrm>
            <a:off x="9198004" y="1208250"/>
            <a:ext cx="2808347" cy="2849337"/>
            <a:chOff x="8844710" y="1208250"/>
            <a:chExt cx="2808347" cy="2849337"/>
          </a:xfrm>
        </p:grpSpPr>
        <p:sp>
          <p:nvSpPr>
            <p:cNvPr id="15" name="文本框 5"/>
            <p:cNvSpPr txBox="1"/>
            <p:nvPr/>
          </p:nvSpPr>
          <p:spPr>
            <a:xfrm>
              <a:off x="8844710" y="1208250"/>
              <a:ext cx="2798215" cy="1594154"/>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One standard</a:t>
              </a:r>
            </a:p>
            <a:p>
              <a:pPr algn="l">
                <a:lnSpc>
                  <a:spcPct val="120000"/>
                </a:lnSpc>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6" name="文本框 5"/>
            <p:cNvSpPr txBox="1"/>
            <p:nvPr/>
          </p:nvSpPr>
          <p:spPr>
            <a:xfrm>
              <a:off x="8854842" y="1601658"/>
              <a:ext cx="2798215" cy="2455929"/>
            </a:xfrm>
            <a:prstGeom prst="rect">
              <a:avLst/>
            </a:prstGeom>
            <a:noFill/>
          </p:spPr>
          <p:txBody>
            <a:bodyPr wrap="square" rtlCol="0">
              <a:spAutoFit/>
            </a:bodyPr>
            <a:lstStyle/>
            <a:p>
              <a:pPr algn="l"/>
              <a:r>
                <a:rPr lang="en-US" altLang="zh-CN" sz="2800">
                  <a:latin typeface="DINPro-Medium" panose="02000503030000020004" pitchFamily="50" charset="0"/>
                  <a:cs typeface="Arial Regular" panose="020B0604020202020204" charset="0"/>
                </a:rPr>
                <a:t>Error</a:t>
              </a:r>
            </a:p>
            <a:p>
              <a:pPr algn="l"/>
              <a:r>
                <a:rPr lang="en-US" altLang="zh-CN" sz="2800">
                  <a:latin typeface="DINPro-Medium" panose="02000503030000020004" pitchFamily="50" charset="0"/>
                  <a:cs typeface="Arial Regular" panose="020B0604020202020204" charset="0"/>
                </a:rPr>
                <a:t>Lambda</a:t>
              </a:r>
            </a:p>
            <a:p>
              <a:pPr algn="l">
                <a:lnSpc>
                  <a:spcPct val="120000"/>
                </a:lnSpc>
              </a:pPr>
              <a:r>
                <a:rPr lang="en-US" altLang="zh-CN" sz="2800">
                  <a:latin typeface="DINPro-Medium" panose="02000503030000020004" pitchFamily="50" charset="0"/>
                  <a:cs typeface="Arial Regular" panose="020B0604020202020204" charset="0"/>
                </a:rPr>
                <a:t>= 0.01579</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grpSp>
      <p:graphicFrame>
        <p:nvGraphicFramePr>
          <p:cNvPr id="5" name="表格 3"/>
          <p:cNvGraphicFramePr/>
          <p:nvPr>
            <p:custDataLst>
              <p:tags r:id="rId1"/>
            </p:custDataLst>
            <p:extLst>
              <p:ext uri="{D42A27DB-BD31-4B8C-83A1-F6EECF244321}">
                <p14:modId xmlns:p14="http://schemas.microsoft.com/office/powerpoint/2010/main" val="2679526246"/>
              </p:ext>
            </p:extLst>
          </p:nvPr>
        </p:nvGraphicFramePr>
        <p:xfrm>
          <a:off x="582928" y="2572062"/>
          <a:ext cx="7444741" cy="3131820"/>
        </p:xfrm>
        <a:graphic>
          <a:graphicData uri="http://schemas.openxmlformats.org/drawingml/2006/table">
            <a:tbl>
              <a:tblPr firstRow="1" bandRow="1">
                <a:tableStyleId>{5940675A-B579-460E-94D1-54222C63F5DA}</a:tableStyleId>
              </a:tblPr>
              <a:tblGrid>
                <a:gridCol w="2292498">
                  <a:extLst>
                    <a:ext uri="{9D8B030D-6E8A-4147-A177-3AD203B41FA5}">
                      <a16:colId xmlns:a16="http://schemas.microsoft.com/office/drawing/2014/main" val="20000"/>
                    </a:ext>
                  </a:extLst>
                </a:gridCol>
                <a:gridCol w="1582693">
                  <a:extLst>
                    <a:ext uri="{9D8B030D-6E8A-4147-A177-3AD203B41FA5}">
                      <a16:colId xmlns:a16="http://schemas.microsoft.com/office/drawing/2014/main" val="20001"/>
                    </a:ext>
                  </a:extLst>
                </a:gridCol>
                <a:gridCol w="2000522">
                  <a:extLst>
                    <a:ext uri="{9D8B030D-6E8A-4147-A177-3AD203B41FA5}">
                      <a16:colId xmlns:a16="http://schemas.microsoft.com/office/drawing/2014/main" val="20002"/>
                    </a:ext>
                  </a:extLst>
                </a:gridCol>
                <a:gridCol w="1569028">
                  <a:extLst>
                    <a:ext uri="{9D8B030D-6E8A-4147-A177-3AD203B41FA5}">
                      <a16:colId xmlns:a16="http://schemas.microsoft.com/office/drawing/2014/main" val="20003"/>
                    </a:ext>
                  </a:extLst>
                </a:gridCol>
              </a:tblGrid>
              <a:tr h="347980">
                <a:tc gridSpan="2">
                  <a:txBody>
                    <a:bodyPr/>
                    <a:lstStyle/>
                    <a:p>
                      <a:pPr indent="0">
                        <a:buNone/>
                      </a:pPr>
                      <a:r>
                        <a:rPr lang="en-US" sz="1800" b="0">
                          <a:latin typeface="Arial" panose="020B0604020202020204" pitchFamily="34" charset="0"/>
                          <a:cs typeface="Arial" panose="020B0604020202020204" pitchFamily="34" charset="0"/>
                        </a:rPr>
                        <a:t>coef(model with 1se 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47980">
                <a:tc gridSpan="2">
                  <a:txBody>
                    <a:bodyPr/>
                    <a:lstStyle/>
                    <a:p>
                      <a:pPr indent="0" algn="ctr">
                        <a:buNone/>
                      </a:pPr>
                      <a:r>
                        <a:rPr lang="en-US" sz="1800" b="0">
                          <a:latin typeface="Arial" panose="020B0604020202020204" pitchFamily="34" charset="0"/>
                          <a:cs typeface="Arial" panose="020B0604020202020204" pitchFamily="34" charset="0"/>
                        </a:rPr>
                        <a:t>13 x 1 sparse Matrix</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hMerge="1">
                  <a:txBody>
                    <a:bodyPr/>
                    <a:lstStyle/>
                    <a:p>
                      <a:endParaRPr lang="en-US"/>
                    </a:p>
                  </a:txBody>
                  <a:tcPr>
                    <a:lnT w="12700" cap="flat" cmpd="sng">
                      <a:solidFill>
                        <a:srgbClr val="080000"/>
                      </a:solidFill>
                      <a:prstDash val="solid"/>
                      <a:headEnd type="none" w="med" len="med"/>
                      <a:tailEnd type="none" w="med" len="med"/>
                    </a:lnT>
                    <a:lnB cap="flat">
                      <a:noFill/>
                    </a:lnB>
                  </a:tcPr>
                </a:tc>
                <a:tc>
                  <a:txBody>
                    <a:bodyPr/>
                    <a:lstStyle/>
                    <a:p>
                      <a:pPr indent="0" algn="ctr">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0.01579</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1"/>
                  </a:ext>
                </a:extLst>
              </a:tr>
              <a:tr h="347980">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2"/>
                  </a:ext>
                </a:extLst>
              </a:tr>
              <a:tr h="347980">
                <a:tc>
                  <a:txBody>
                    <a:bodyPr/>
                    <a:lstStyle/>
                    <a:p>
                      <a:pPr indent="0" algn="ctr">
                        <a:buNone/>
                      </a:pPr>
                      <a:r>
                        <a:rPr lang="en-US" sz="1800" b="0">
                          <a:latin typeface="Arial" panose="020B0604020202020204" pitchFamily="34" charset="0"/>
                          <a:cs typeface="Arial" panose="020B0604020202020204" pitchFamily="34" charset="0"/>
                        </a:rPr>
                        <a:t>(Intercept)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-1.1772e-01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CreditScore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3"/>
                  </a:ext>
                </a:extLst>
              </a:tr>
              <a:tr h="347980">
                <a:tc>
                  <a:txBody>
                    <a:bodyPr/>
                    <a:lstStyle/>
                    <a:p>
                      <a:pPr indent="0" algn="ctr">
                        <a:buNone/>
                      </a:pPr>
                      <a:r>
                        <a:rPr lang="en-US" sz="1800" b="0">
                          <a:latin typeface="Arial" panose="020B0604020202020204" pitchFamily="34" charset="0"/>
                          <a:cs typeface="Arial" panose="020B0604020202020204" pitchFamily="34" charset="0"/>
                        </a:rPr>
                        <a:t>GeographyGermany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9.5137e-02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GeographySpain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4"/>
                  </a:ext>
                </a:extLst>
              </a:tr>
              <a:tr h="347980">
                <a:tc>
                  <a:txBody>
                    <a:bodyPr/>
                    <a:lstStyle/>
                    <a:p>
                      <a:pPr indent="0" algn="ctr">
                        <a:buNone/>
                      </a:pPr>
                      <a:r>
                        <a:rPr lang="en-US" sz="1800" b="0">
                          <a:latin typeface="Arial" panose="020B0604020202020204" pitchFamily="34" charset="0"/>
                          <a:cs typeface="Arial" panose="020B0604020202020204" pitchFamily="34" charset="0"/>
                        </a:rPr>
                        <a:t>GenderMale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-4.3096e-02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Age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9.344845e-03</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5"/>
                  </a:ext>
                </a:extLst>
              </a:tr>
              <a:tr h="347980">
                <a:tc>
                  <a:txBody>
                    <a:bodyPr/>
                    <a:lstStyle/>
                    <a:p>
                      <a:pPr indent="0" algn="ctr">
                        <a:buNone/>
                      </a:pPr>
                      <a:r>
                        <a:rPr lang="en-US" sz="1800" b="0">
                          <a:latin typeface="Arial" panose="020B0604020202020204" pitchFamily="34" charset="0"/>
                          <a:cs typeface="Arial" panose="020B0604020202020204" pitchFamily="34" charset="0"/>
                        </a:rPr>
                        <a:t>Tenure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Balance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1.661237e-07</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6"/>
                  </a:ext>
                </a:extLst>
              </a:tr>
              <a:tr h="347980">
                <a:tc>
                  <a:txBody>
                    <a:bodyPr/>
                    <a:lstStyle/>
                    <a:p>
                      <a:pPr indent="0" algn="ctr">
                        <a:buNone/>
                      </a:pPr>
                      <a:r>
                        <a:rPr lang="en-US" sz="1800" b="0">
                          <a:latin typeface="Arial" panose="020B0604020202020204" pitchFamily="34" charset="0"/>
                          <a:cs typeface="Arial" panose="020B0604020202020204" pitchFamily="34" charset="0"/>
                        </a:rPr>
                        <a:t>NumOfProducts</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HasCrCard</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solidFill>
                      <a:schemeClr val="bg1"/>
                    </a:solidFill>
                  </a:tcPr>
                </a:tc>
                <a:extLst>
                  <a:ext uri="{0D108BD9-81ED-4DB2-BD59-A6C34878D82A}">
                    <a16:rowId xmlns:a16="http://schemas.microsoft.com/office/drawing/2014/main" val="10007"/>
                  </a:ext>
                </a:extLst>
              </a:tr>
              <a:tr h="347980">
                <a:tc>
                  <a:txBody>
                    <a:bodyPr/>
                    <a:lstStyle/>
                    <a:p>
                      <a:pPr indent="0" algn="ctr">
                        <a:buNone/>
                      </a:pPr>
                      <a:r>
                        <a:rPr lang="en-US" sz="1800" b="0">
                          <a:latin typeface="Arial" panose="020B0604020202020204" pitchFamily="34" charset="0"/>
                          <a:cs typeface="Arial" panose="020B0604020202020204" pitchFamily="34" charset="0"/>
                        </a:rPr>
                        <a:t>IsActiveMember</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-1.0889e-01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EstimateSalary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graphicFrame>
        <p:nvGraphicFramePr>
          <p:cNvPr id="7" name="表格 4"/>
          <p:cNvGraphicFramePr/>
          <p:nvPr>
            <p:custDataLst>
              <p:tags r:id="rId2"/>
            </p:custDataLst>
            <p:extLst>
              <p:ext uri="{D42A27DB-BD31-4B8C-83A1-F6EECF244321}">
                <p14:modId xmlns:p14="http://schemas.microsoft.com/office/powerpoint/2010/main" val="87817829"/>
              </p:ext>
            </p:extLst>
          </p:nvPr>
        </p:nvGraphicFramePr>
        <p:xfrm>
          <a:off x="577043" y="1585536"/>
          <a:ext cx="7444740" cy="822960"/>
        </p:xfrm>
        <a:graphic>
          <a:graphicData uri="http://schemas.openxmlformats.org/drawingml/2006/table">
            <a:tbl>
              <a:tblPr firstRow="1" bandRow="1">
                <a:tableStyleId>{5940675A-B579-460E-94D1-54222C63F5DA}</a:tableStyleId>
              </a:tblPr>
              <a:tblGrid>
                <a:gridCol w="1861185">
                  <a:extLst>
                    <a:ext uri="{9D8B030D-6E8A-4147-A177-3AD203B41FA5}">
                      <a16:colId xmlns:a16="http://schemas.microsoft.com/office/drawing/2014/main" val="20000"/>
                    </a:ext>
                  </a:extLst>
                </a:gridCol>
                <a:gridCol w="1861185">
                  <a:extLst>
                    <a:ext uri="{9D8B030D-6E8A-4147-A177-3AD203B41FA5}">
                      <a16:colId xmlns:a16="http://schemas.microsoft.com/office/drawing/2014/main" val="20001"/>
                    </a:ext>
                  </a:extLst>
                </a:gridCol>
                <a:gridCol w="1861185">
                  <a:extLst>
                    <a:ext uri="{9D8B030D-6E8A-4147-A177-3AD203B41FA5}">
                      <a16:colId xmlns:a16="http://schemas.microsoft.com/office/drawing/2014/main" val="20002"/>
                    </a:ext>
                  </a:extLst>
                </a:gridCol>
                <a:gridCol w="1861185">
                  <a:extLst>
                    <a:ext uri="{9D8B030D-6E8A-4147-A177-3AD203B41FA5}">
                      <a16:colId xmlns:a16="http://schemas.microsoft.com/office/drawing/2014/main" val="20003"/>
                    </a:ext>
                  </a:extLst>
                </a:gridCol>
              </a:tblGrid>
              <a:tr h="264795">
                <a:tc gridSpan="4">
                  <a:txBody>
                    <a:bodyPr/>
                    <a:lstStyle/>
                    <a:p>
                      <a:pPr indent="0">
                        <a:buNone/>
                      </a:pPr>
                      <a:r>
                        <a:rPr lang="en-US" sz="1800" b="0">
                          <a:latin typeface="Arial" panose="020B0604020202020204" pitchFamily="34" charset="0"/>
                          <a:cs typeface="Arial" panose="020B0604020202020204" pitchFamily="34" charset="0"/>
                        </a:rPr>
                        <a:t>glmnet(x,y = train, alpha = 1, lambda = cv.lasso$lambda.1se)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64795">
                <a:tc>
                  <a:txBody>
                    <a:bodyPr/>
                    <a:lstStyle/>
                    <a:p>
                      <a:pPr indent="0">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Df</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%Dev</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solidFill>
                      <a:schemeClr val="bg1"/>
                    </a:solidFill>
                  </a:tcPr>
                </a:tc>
                <a:extLst>
                  <a:ext uri="{0D108BD9-81ED-4DB2-BD59-A6C34878D82A}">
                    <a16:rowId xmlns:a16="http://schemas.microsoft.com/office/drawing/2014/main" val="10001"/>
                  </a:ext>
                </a:extLst>
              </a:tr>
              <a:tr h="264795">
                <a:tc>
                  <a:txBody>
                    <a:bodyPr/>
                    <a:lstStyle/>
                    <a:p>
                      <a:pPr indent="0">
                        <a:buNone/>
                      </a:pPr>
                      <a:r>
                        <a:rPr lang="en-US" sz="1800" b="0">
                          <a:latin typeface="Arial" panose="020B0604020202020204" pitchFamily="34" charset="0"/>
                          <a:cs typeface="Arial" panose="020B0604020202020204" pitchFamily="34" charset="0"/>
                        </a:rPr>
                        <a:t>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5</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13.59</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800" b="0">
                          <a:latin typeface="Arial" panose="020B0604020202020204" pitchFamily="34" charset="0"/>
                          <a:cs typeface="Arial" panose="020B0604020202020204" pitchFamily="34" charset="0"/>
                        </a:rPr>
                        <a:t>0.01579</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8" name="직사각형 7"/>
          <p:cNvSpPr/>
          <p:nvPr/>
        </p:nvSpPr>
        <p:spPr>
          <a:xfrm>
            <a:off x="6503164" y="1856046"/>
            <a:ext cx="1270000" cy="552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그림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9530" y="4591406"/>
            <a:ext cx="1246536" cy="1246536"/>
          </a:xfrm>
          <a:prstGeom prst="rect">
            <a:avLst/>
          </a:prstGeom>
        </p:spPr>
      </p:pic>
      <p:pic>
        <p:nvPicPr>
          <p:cNvPr id="18" name="图片 14" descr="right"/>
          <p:cNvPicPr>
            <a:picLocks noChangeAspect="1"/>
          </p:cNvPicPr>
          <p:nvPr/>
        </p:nvPicPr>
        <p:blipFill>
          <a:blip r:embed="rId6"/>
          <a:stretch>
            <a:fillRect/>
          </a:stretch>
        </p:blipFill>
        <p:spPr>
          <a:xfrm rot="5001715" flipV="1">
            <a:off x="9458378" y="4111548"/>
            <a:ext cx="700405" cy="700405"/>
          </a:xfrm>
          <a:prstGeom prst="rect">
            <a:avLst/>
          </a:prstGeom>
        </p:spPr>
      </p:pic>
      <p:pic>
        <p:nvPicPr>
          <p:cNvPr id="20" name="Picture 11"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05400" y="3237127"/>
            <a:ext cx="792488" cy="792488"/>
          </a:xfrm>
          <a:prstGeom prst="rect">
            <a:avLst/>
          </a:prstGeom>
        </p:spPr>
      </p:pic>
      <p:pic>
        <p:nvPicPr>
          <p:cNvPr id="21" name="Picture 18" descr="A picture containing icon&#10;&#10;Description automatically generated"/>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33573" y="3238995"/>
            <a:ext cx="792488" cy="792488"/>
          </a:xfrm>
          <a:prstGeom prst="rect">
            <a:avLst/>
          </a:prstGeom>
        </p:spPr>
      </p:pic>
      <p:pic>
        <p:nvPicPr>
          <p:cNvPr id="25" name="그림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61746" y="3067542"/>
            <a:ext cx="1040766" cy="1040766"/>
          </a:xfrm>
          <a:prstGeom prst="rect">
            <a:avLst/>
          </a:prstGeom>
        </p:spPr>
      </p:pic>
      <p:pic>
        <p:nvPicPr>
          <p:cNvPr id="29" name="그림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37757" y="4096513"/>
            <a:ext cx="831917" cy="831917"/>
          </a:xfrm>
          <a:prstGeom prst="rect">
            <a:avLst/>
          </a:prstGeom>
        </p:spPr>
      </p:pic>
      <p:pic>
        <p:nvPicPr>
          <p:cNvPr id="30" name="그림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69674" y="4170780"/>
            <a:ext cx="732838" cy="732838"/>
          </a:xfrm>
          <a:prstGeom prst="rect">
            <a:avLst/>
          </a:prstGeom>
        </p:spPr>
      </p:pic>
      <p:pic>
        <p:nvPicPr>
          <p:cNvPr id="31" name="그림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53715" y="4987891"/>
            <a:ext cx="781274" cy="781274"/>
          </a:xfrm>
          <a:prstGeom prst="rect">
            <a:avLst/>
          </a:prstGeom>
        </p:spPr>
      </p:pic>
      <p:sp>
        <p:nvSpPr>
          <p:cNvPr id="34" name="TextBox 33"/>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35" name="TextBox 3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36" name="TextBox 35"/>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0" name="TextBox 39"/>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41" name="TextBox 40"/>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42"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43" name="그림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p:cNvPicPr>
            <a:picLocks noChangeAspect="1"/>
          </p:cNvPicPr>
          <p:nvPr/>
        </p:nvPicPr>
        <p:blipFill rotWithShape="1">
          <a:blip r:embed="rId14" cstate="print">
            <a:alphaModFix amt="80000"/>
            <a:extLst>
              <a:ext uri="{BEBA8EAE-BF5A-486C-A8C5-ECC9F3942E4B}">
                <a14:imgProps xmlns:a14="http://schemas.microsoft.com/office/drawing/2010/main">
                  <a14:imgLayer r:embed="rId1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45" name="그림 5" descr="텍스트, 벡터그래픽이(가) 표시된 사진&#10;&#10;자동 생성된 설명"/>
          <p:cNvPicPr>
            <a:picLocks noChangeAspect="1"/>
          </p:cNvPicPr>
          <p:nvPr/>
        </p:nvPicPr>
        <p:blipFill rotWithShape="1">
          <a:blip r:embed="rId14" cstate="print">
            <a:alphaModFix amt="80000"/>
            <a:extLst>
              <a:ext uri="{BEBA8EAE-BF5A-486C-A8C5-ECC9F3942E4B}">
                <a14:imgProps xmlns:a14="http://schemas.microsoft.com/office/drawing/2010/main">
                  <a14:imgLayer r:embed="rId1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p:cNvSpPr/>
          <p:nvPr>
            <p:custDataLst>
              <p:tags r:id="rId4"/>
            </p:custDataLst>
          </p:nvPr>
        </p:nvSpPr>
        <p:spPr>
          <a:xfrm>
            <a:off x="3200400" y="2571750"/>
            <a:ext cx="8483600" cy="1714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Which customer segments are most likely to churn?</a:t>
            </a:r>
          </a:p>
        </p:txBody>
      </p:sp>
      <p:sp>
        <p:nvSpPr>
          <p:cNvPr id="7" name="Rectangle 6"/>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9.png"/>
          <p:cNvPicPr preferRelativeResize="0"/>
          <p:nvPr/>
        </p:nvPicPr>
        <p:blipFill>
          <a:blip r:embed="rId4">
            <a:extLst>
              <a:ext uri="{28A0092B-C50C-407E-A947-70E740481C1C}">
                <a14:useLocalDpi xmlns:a14="http://schemas.microsoft.com/office/drawing/2010/main" val="0"/>
              </a:ext>
            </a:extLst>
          </a:blip>
          <a:srcRect/>
          <a:stretch>
            <a:fillRect/>
          </a:stretch>
        </p:blipFill>
        <p:spPr>
          <a:xfrm>
            <a:off x="871721" y="1260083"/>
            <a:ext cx="6568169" cy="340378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Ridge Logistic Regression</a:t>
            </a:r>
            <a:endParaRPr lang="en-US" altLang="zh-CN" sz="4000" dirty="0">
              <a:latin typeface="DINPro-Medium" panose="02000503030000020004" pitchFamily="50" charset="0"/>
              <a:ea typeface="ic 모던고딕 B" pitchFamily="18" charset="-127"/>
              <a:cs typeface="+mn-cs"/>
            </a:endParaRPr>
          </a:p>
        </p:txBody>
      </p:sp>
      <p:sp>
        <p:nvSpPr>
          <p:cNvPr id="8" name="文本框 5"/>
          <p:cNvSpPr txBox="1"/>
          <p:nvPr/>
        </p:nvSpPr>
        <p:spPr>
          <a:xfrm>
            <a:off x="9670100" y="2418299"/>
            <a:ext cx="2383732" cy="2719784"/>
          </a:xfrm>
          <a:prstGeom prst="rect">
            <a:avLst/>
          </a:prstGeom>
          <a:noFill/>
        </p:spPr>
        <p:txBody>
          <a:bodyPr wrap="square" rtlCol="0">
            <a:spAutoFit/>
          </a:bodyPr>
          <a:lstStyle/>
          <a:p>
            <a:pPr algn="l">
              <a:lnSpc>
                <a:spcPct val="120000"/>
              </a:lnSpc>
            </a:pPr>
            <a:r>
              <a:rPr lang="en-US" altLang="zh-CN">
                <a:latin typeface="DINPro-Medium" panose="02000503030000020004" pitchFamily="50" charset="0"/>
                <a:cs typeface="Arial Regular" panose="020B0604020202020204" charset="0"/>
              </a:rPr>
              <a:t>Left dot line </a:t>
            </a:r>
          </a:p>
          <a:p>
            <a:pPr algn="l">
              <a:lnSpc>
                <a:spcPct val="120000"/>
              </a:lnSpc>
            </a:pPr>
            <a:r>
              <a:rPr lang="en-US" altLang="zh-CN">
                <a:latin typeface="DINPro-Medium" panose="02000503030000020004" pitchFamily="50" charset="0"/>
                <a:cs typeface="Arial Regular" panose="020B0604020202020204" charset="0"/>
              </a:rPr>
              <a:t>= minimum lambda</a:t>
            </a: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algn="l">
              <a:lnSpc>
                <a:spcPct val="120000"/>
              </a:lnSpc>
            </a:pPr>
            <a:r>
              <a:rPr lang="en-US" altLang="zh-CN">
                <a:latin typeface="DINPro-Medium" panose="02000503030000020004" pitchFamily="50" charset="0"/>
                <a:cs typeface="Arial Regular" panose="020B0604020202020204" charset="0"/>
              </a:rPr>
              <a:t>Right dot line </a:t>
            </a:r>
          </a:p>
          <a:p>
            <a:pPr algn="l">
              <a:lnSpc>
                <a:spcPct val="120000"/>
              </a:lnSpc>
            </a:pPr>
            <a:r>
              <a:rPr lang="en-US" altLang="zh-CN">
                <a:latin typeface="DINPro-Medium" panose="02000503030000020004" pitchFamily="50" charset="0"/>
                <a:cs typeface="Arial Regular" panose="020B0604020202020204" charset="0"/>
              </a:rPr>
              <a:t>= 1SE of lambda</a:t>
            </a: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a:latin typeface="DINPro-Medium" panose="02000503030000020004" pitchFamily="50" charset="0"/>
              <a:cs typeface="Arial Regular" panose="020B0604020202020204" charset="0"/>
            </a:endParaRPr>
          </a:p>
        </p:txBody>
      </p:sp>
      <p:pic>
        <p:nvPicPr>
          <p:cNvPr id="24" name="그림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2244" y="1620907"/>
            <a:ext cx="469656" cy="469656"/>
          </a:xfrm>
          <a:prstGeom prst="rect">
            <a:avLst/>
          </a:prstGeom>
        </p:spPr>
      </p:pic>
      <p:pic>
        <p:nvPicPr>
          <p:cNvPr id="25" name="그림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00444" y="2541536"/>
            <a:ext cx="469656" cy="469656"/>
          </a:xfrm>
          <a:prstGeom prst="rect">
            <a:avLst/>
          </a:prstGeom>
        </p:spPr>
      </p:pic>
      <p:pic>
        <p:nvPicPr>
          <p:cNvPr id="28" name="그림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9200444" y="3812362"/>
            <a:ext cx="469656" cy="469656"/>
          </a:xfrm>
          <a:prstGeom prst="rect">
            <a:avLst/>
          </a:prstGeom>
        </p:spPr>
      </p:pic>
      <p:pic>
        <p:nvPicPr>
          <p:cNvPr id="29" name="그림 44"/>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3045348" y="1620907"/>
            <a:ext cx="469656" cy="469656"/>
          </a:xfrm>
          <a:prstGeom prst="rect">
            <a:avLst/>
          </a:prstGeom>
        </p:spPr>
      </p:pic>
      <p:graphicFrame>
        <p:nvGraphicFramePr>
          <p:cNvPr id="11" name="表格 4"/>
          <p:cNvGraphicFramePr/>
          <p:nvPr>
            <p:custDataLst>
              <p:tags r:id="rId1"/>
            </p:custDataLst>
          </p:nvPr>
        </p:nvGraphicFramePr>
        <p:xfrm>
          <a:off x="881610" y="5003454"/>
          <a:ext cx="6558280" cy="822960"/>
        </p:xfrm>
        <a:graphic>
          <a:graphicData uri="http://schemas.openxmlformats.org/drawingml/2006/table">
            <a:tbl>
              <a:tblPr firstRow="1" bandRow="1">
                <a:tableStyleId>{5940675A-B579-460E-94D1-54222C63F5DA}</a:tableStyleId>
              </a:tblPr>
              <a:tblGrid>
                <a:gridCol w="1639570">
                  <a:extLst>
                    <a:ext uri="{9D8B030D-6E8A-4147-A177-3AD203B41FA5}">
                      <a16:colId xmlns:a16="http://schemas.microsoft.com/office/drawing/2014/main" val="20000"/>
                    </a:ext>
                  </a:extLst>
                </a:gridCol>
                <a:gridCol w="1639570">
                  <a:extLst>
                    <a:ext uri="{9D8B030D-6E8A-4147-A177-3AD203B41FA5}">
                      <a16:colId xmlns:a16="http://schemas.microsoft.com/office/drawing/2014/main" val="20001"/>
                    </a:ext>
                  </a:extLst>
                </a:gridCol>
                <a:gridCol w="1639570">
                  <a:extLst>
                    <a:ext uri="{9D8B030D-6E8A-4147-A177-3AD203B41FA5}">
                      <a16:colId xmlns:a16="http://schemas.microsoft.com/office/drawing/2014/main" val="20002"/>
                    </a:ext>
                  </a:extLst>
                </a:gridCol>
                <a:gridCol w="1639570">
                  <a:extLst>
                    <a:ext uri="{9D8B030D-6E8A-4147-A177-3AD203B41FA5}">
                      <a16:colId xmlns:a16="http://schemas.microsoft.com/office/drawing/2014/main" val="20003"/>
                    </a:ext>
                  </a:extLst>
                </a:gridCol>
              </a:tblGrid>
              <a:tr h="237490">
                <a:tc gridSpan="4">
                  <a:txBody>
                    <a:bodyPr/>
                    <a:lstStyle/>
                    <a:p>
                      <a:pPr indent="0">
                        <a:buNone/>
                      </a:pPr>
                      <a:r>
                        <a:rPr lang="en-US" sz="1800" b="1">
                          <a:latin typeface="Arial" panose="020B0604020202020204" pitchFamily="34" charset="0"/>
                          <a:cs typeface="Arial" panose="020B0604020202020204" pitchFamily="34" charset="0"/>
                        </a:rPr>
                        <a:t>The Best Lambda </a:t>
                      </a:r>
                      <a:endParaRPr lang="en-US" altLang="en-US" sz="1800" b="1">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cap="flat">
                      <a:noFill/>
                    </a:lnT>
                    <a:lnB w="19050" cap="flat" cmpd="sng">
                      <a:solidFill>
                        <a:srgbClr val="080000"/>
                      </a:solidFill>
                      <a:prstDash val="solid"/>
                      <a:headEnd type="none" w="med" len="med"/>
                      <a:tailEnd type="none" w="med" len="med"/>
                    </a:lnB>
                  </a:tcPr>
                </a:tc>
                <a:tc hMerge="1">
                  <a:txBody>
                    <a:bodyPr/>
                    <a:lstStyle/>
                    <a:p>
                      <a:endParaRPr lang="en-US"/>
                    </a:p>
                  </a:txBody>
                  <a:tcPr>
                    <a:lnT cap="flat">
                      <a:noFill/>
                    </a:lnT>
                    <a:lnB w="19050" cap="flat" cmpd="sng">
                      <a:solidFill>
                        <a:srgbClr val="080000"/>
                      </a:solidFill>
                      <a:prstDash val="solid"/>
                      <a:headEnd type="none" w="med" len="med"/>
                      <a:tailEnd type="none" w="med" len="med"/>
                    </a:lnB>
                  </a:tcPr>
                </a:tc>
                <a:tc hMerge="1">
                  <a:txBody>
                    <a:bodyPr/>
                    <a:lstStyle/>
                    <a:p>
                      <a:endParaRPr lang="en-US"/>
                    </a:p>
                  </a:txBody>
                  <a:tcPr>
                    <a:lnR cap="flat">
                      <a:noFill/>
                    </a:lnR>
                    <a:lnT cap="flat">
                      <a:noFill/>
                    </a:lnT>
                    <a:lnB w="1905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37490">
                <a:tc>
                  <a:txBody>
                    <a:bodyPr/>
                    <a:lstStyle/>
                    <a:p>
                      <a:pPr indent="0">
                        <a:buNone/>
                      </a:pPr>
                      <a:r>
                        <a:rPr lang="en-US" sz="1800" b="0">
                          <a:latin typeface="Arial" panose="020B0604020202020204" pitchFamily="34" charset="0"/>
                          <a:cs typeface="Arial" panose="020B0604020202020204" pitchFamily="34" charset="0"/>
                        </a:rPr>
                        <a:t>log(λ$min) </a:t>
                      </a:r>
                      <a:r>
                        <a:rPr lang="en-US" sz="1800" b="0">
                          <a:latin typeface="Cambria Math" charset="0"/>
                          <a:cs typeface="Cambria Math" charset="0"/>
                        </a:rPr>
                        <a:t>①</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-4.49722296</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0.01113981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37490">
                <a:tc>
                  <a:txBody>
                    <a:bodyPr/>
                    <a:lstStyle/>
                    <a:p>
                      <a:pPr indent="0">
                        <a:buNone/>
                      </a:pPr>
                      <a:r>
                        <a:rPr lang="en-US" sz="1800" b="0">
                          <a:latin typeface="Arial" panose="020B0604020202020204" pitchFamily="34" charset="0"/>
                          <a:cs typeface="Arial" panose="020B0604020202020204" pitchFamily="34" charset="0"/>
                        </a:rPr>
                        <a:t>log(λ$1se) </a:t>
                      </a:r>
                      <a:r>
                        <a:rPr lang="en-US" sz="1800" b="0">
                          <a:latin typeface="Cambria Math" charset="0"/>
                          <a:cs typeface="Cambria Math" charset="0"/>
                        </a:rPr>
                        <a:t>②</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-2.63655482</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λ$1se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buNone/>
                      </a:pPr>
                      <a:r>
                        <a:rPr lang="en-US" sz="1800" b="0">
                          <a:latin typeface="Arial" panose="020B0604020202020204" pitchFamily="34" charset="0"/>
                          <a:cs typeface="Arial" panose="020B0604020202020204" pitchFamily="34" charset="0"/>
                        </a:rPr>
                        <a:t>0.07160754</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2" name="TextBox 11"/>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3" name="TextBox 12"/>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4" name="TextBox 1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5" name="TextBox 14"/>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16" name="TextBox 15"/>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17"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18" name="그림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19" name="그림 2"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20" name="그림 5"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Ridge Logistic Regression</a:t>
            </a:r>
            <a:endParaRPr lang="en-US" altLang="zh-CN" sz="4000" dirty="0">
              <a:latin typeface="DINPro-Medium" panose="02000503030000020004" pitchFamily="50" charset="0"/>
              <a:ea typeface="ic 모던고딕 B" pitchFamily="18" charset="-127"/>
              <a:cs typeface="+mn-cs"/>
            </a:endParaRPr>
          </a:p>
        </p:txBody>
      </p:sp>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5"/>
          <p:cNvSpPr txBox="1"/>
          <p:nvPr/>
        </p:nvSpPr>
        <p:spPr>
          <a:xfrm>
            <a:off x="9436997" y="1343333"/>
            <a:ext cx="2798215" cy="1077090"/>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Minimum</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6" name="文本框 5"/>
          <p:cNvSpPr txBox="1"/>
          <p:nvPr/>
        </p:nvSpPr>
        <p:spPr>
          <a:xfrm>
            <a:off x="9436996" y="1692048"/>
            <a:ext cx="2798215" cy="2111219"/>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Lambda</a:t>
            </a:r>
          </a:p>
          <a:p>
            <a:pPr algn="l">
              <a:lnSpc>
                <a:spcPct val="120000"/>
              </a:lnSpc>
            </a:pPr>
            <a:r>
              <a:rPr lang="en-US" altLang="zh-CN" sz="2800">
                <a:latin typeface="DINPro-Medium" panose="02000503030000020004" pitchFamily="50" charset="0"/>
                <a:cs typeface="Arial Regular" panose="020B0604020202020204" charset="0"/>
              </a:rPr>
              <a:t>= 0.01113981</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20" name="文本框 5"/>
          <p:cNvSpPr txBox="1"/>
          <p:nvPr/>
        </p:nvSpPr>
        <p:spPr>
          <a:xfrm>
            <a:off x="9199954" y="4988162"/>
            <a:ext cx="2798215" cy="1077090"/>
          </a:xfrm>
          <a:prstGeom prst="rect">
            <a:avLst/>
          </a:prstGeom>
          <a:noFill/>
        </p:spPr>
        <p:txBody>
          <a:bodyPr wrap="square" rtlCol="0">
            <a:spAutoFit/>
          </a:bodyPr>
          <a:lstStyle/>
          <a:p>
            <a:pPr algn="ctr">
              <a:lnSpc>
                <a:spcPct val="120000"/>
              </a:lnSpc>
            </a:pPr>
            <a:r>
              <a:rPr lang="en-US" altLang="zh-CN" sz="2800">
                <a:latin typeface="DINPro-Medium" panose="02000503030000020004" pitchFamily="50" charset="0"/>
                <a:cs typeface="Arial Regular" panose="020B0604020202020204" charset="0"/>
              </a:rPr>
              <a:t>Variables</a:t>
            </a:r>
          </a:p>
          <a:p>
            <a:pPr marL="285750" indent="-285750" algn="ctr">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graphicFrame>
        <p:nvGraphicFramePr>
          <p:cNvPr id="5" name="表格 3"/>
          <p:cNvGraphicFramePr/>
          <p:nvPr>
            <p:custDataLst>
              <p:tags r:id="rId1"/>
            </p:custDataLst>
          </p:nvPr>
        </p:nvGraphicFramePr>
        <p:xfrm>
          <a:off x="647065" y="1584325"/>
          <a:ext cx="7343544" cy="833120"/>
        </p:xfrm>
        <a:graphic>
          <a:graphicData uri="http://schemas.openxmlformats.org/drawingml/2006/table">
            <a:tbl>
              <a:tblPr firstRow="1" bandRow="1">
                <a:tableStyleId>{5940675A-B579-460E-94D1-54222C63F5DA}</a:tableStyleId>
              </a:tblPr>
              <a:tblGrid>
                <a:gridCol w="1835886">
                  <a:extLst>
                    <a:ext uri="{9D8B030D-6E8A-4147-A177-3AD203B41FA5}">
                      <a16:colId xmlns:a16="http://schemas.microsoft.com/office/drawing/2014/main" val="20000"/>
                    </a:ext>
                  </a:extLst>
                </a:gridCol>
                <a:gridCol w="1835886">
                  <a:extLst>
                    <a:ext uri="{9D8B030D-6E8A-4147-A177-3AD203B41FA5}">
                      <a16:colId xmlns:a16="http://schemas.microsoft.com/office/drawing/2014/main" val="20001"/>
                    </a:ext>
                  </a:extLst>
                </a:gridCol>
                <a:gridCol w="1835886">
                  <a:extLst>
                    <a:ext uri="{9D8B030D-6E8A-4147-A177-3AD203B41FA5}">
                      <a16:colId xmlns:a16="http://schemas.microsoft.com/office/drawing/2014/main" val="20002"/>
                    </a:ext>
                  </a:extLst>
                </a:gridCol>
                <a:gridCol w="1835886">
                  <a:extLst>
                    <a:ext uri="{9D8B030D-6E8A-4147-A177-3AD203B41FA5}">
                      <a16:colId xmlns:a16="http://schemas.microsoft.com/office/drawing/2014/main" val="20003"/>
                    </a:ext>
                  </a:extLst>
                </a:gridCol>
              </a:tblGrid>
              <a:tr h="284480">
                <a:tc gridSpan="4">
                  <a:txBody>
                    <a:bodyPr/>
                    <a:lstStyle/>
                    <a:p>
                      <a:pPr indent="0">
                        <a:buNone/>
                      </a:pPr>
                      <a:r>
                        <a:rPr lang="en-US" sz="1800" b="0">
                          <a:latin typeface="Arial" panose="020B0604020202020204" pitchFamily="34" charset="0"/>
                          <a:cs typeface="Arial" panose="020B0604020202020204" pitchFamily="34" charset="0"/>
                        </a:rPr>
                        <a:t>glmnet(x,y=train, alpha = 0, lambda = cv.ridge$lambda.min)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66065">
                <a:tc>
                  <a:txBody>
                    <a:bodyPr/>
                    <a:lstStyle/>
                    <a:p>
                      <a:pPr indent="0">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Df</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%Dev</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65430">
                <a:tc>
                  <a:txBody>
                    <a:bodyPr/>
                    <a:lstStyle/>
                    <a:p>
                      <a:pPr indent="0">
                        <a:buNone/>
                      </a:pPr>
                      <a:r>
                        <a:rPr lang="en-US" sz="1800" b="0">
                          <a:latin typeface="Arial" panose="020B0604020202020204" pitchFamily="34" charset="0"/>
                          <a:cs typeface="Arial" panose="020B0604020202020204" pitchFamily="34" charset="0"/>
                        </a:rPr>
                        <a:t>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14.38</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0.01113981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表格 4"/>
          <p:cNvGraphicFramePr/>
          <p:nvPr>
            <p:custDataLst>
              <p:tags r:id="rId2"/>
            </p:custDataLst>
          </p:nvPr>
        </p:nvGraphicFramePr>
        <p:xfrm>
          <a:off x="647066" y="2813685"/>
          <a:ext cx="7343544" cy="2788920"/>
        </p:xfrm>
        <a:graphic>
          <a:graphicData uri="http://schemas.openxmlformats.org/drawingml/2006/table">
            <a:tbl>
              <a:tblPr firstRow="1" bandRow="1">
                <a:tableStyleId>{5940675A-B579-460E-94D1-54222C63F5DA}</a:tableStyleId>
              </a:tblPr>
              <a:tblGrid>
                <a:gridCol w="2407861">
                  <a:extLst>
                    <a:ext uri="{9D8B030D-6E8A-4147-A177-3AD203B41FA5}">
                      <a16:colId xmlns:a16="http://schemas.microsoft.com/office/drawing/2014/main" val="20000"/>
                    </a:ext>
                  </a:extLst>
                </a:gridCol>
                <a:gridCol w="1414636">
                  <a:extLst>
                    <a:ext uri="{9D8B030D-6E8A-4147-A177-3AD203B41FA5}">
                      <a16:colId xmlns:a16="http://schemas.microsoft.com/office/drawing/2014/main" val="20001"/>
                    </a:ext>
                  </a:extLst>
                </a:gridCol>
                <a:gridCol w="2045537">
                  <a:extLst>
                    <a:ext uri="{9D8B030D-6E8A-4147-A177-3AD203B41FA5}">
                      <a16:colId xmlns:a16="http://schemas.microsoft.com/office/drawing/2014/main" val="20002"/>
                    </a:ext>
                  </a:extLst>
                </a:gridCol>
                <a:gridCol w="1475510">
                  <a:extLst>
                    <a:ext uri="{9D8B030D-6E8A-4147-A177-3AD203B41FA5}">
                      <a16:colId xmlns:a16="http://schemas.microsoft.com/office/drawing/2014/main" val="20003"/>
                    </a:ext>
                  </a:extLst>
                </a:gridCol>
              </a:tblGrid>
              <a:tr h="280035">
                <a:tc gridSpan="2">
                  <a:txBody>
                    <a:bodyPr/>
                    <a:lstStyle/>
                    <a:p>
                      <a:pPr indent="0">
                        <a:buNone/>
                      </a:pPr>
                      <a:r>
                        <a:rPr lang="en-US" sz="1800" b="0">
                          <a:latin typeface="Arial" panose="020B0604020202020204" pitchFamily="34" charset="0"/>
                          <a:cs typeface="Arial" panose="020B0604020202020204" pitchFamily="34" charset="0"/>
                        </a:rPr>
                        <a:t>coef(model with min 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035">
                <a:tc gridSpan="2">
                  <a:txBody>
                    <a:bodyPr/>
                    <a:lstStyle/>
                    <a:p>
                      <a:pPr indent="0" algn="ctr">
                        <a:buNone/>
                      </a:pPr>
                      <a:r>
                        <a:rPr lang="en-US" sz="1800" b="0">
                          <a:latin typeface="Arial" panose="020B0604020202020204" pitchFamily="34" charset="0"/>
                          <a:cs typeface="Arial" panose="020B0604020202020204" pitchFamily="34" charset="0"/>
                        </a:rPr>
                        <a:t>13 x 1 sparse Matrix of class "dgCMatrix"</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hMerge="1">
                  <a:txBody>
                    <a:bodyPr/>
                    <a:lstStyle/>
                    <a:p>
                      <a:endParaRPr lang="en-US"/>
                    </a:p>
                  </a:txBody>
                  <a:tcPr>
                    <a:lnT w="12700" cap="flat" cmpd="sng">
                      <a:solidFill>
                        <a:srgbClr val="080000"/>
                      </a:solidFill>
                      <a:prstDash val="solid"/>
                      <a:headEnd type="none" w="med" len="med"/>
                      <a:tailEnd type="none" w="med" len="med"/>
                    </a:lnT>
                    <a:lnB cap="flat">
                      <a:noFill/>
                    </a:lnB>
                  </a:tcPr>
                </a:tc>
                <a:tc>
                  <a:txBody>
                    <a:bodyPr/>
                    <a:lstStyle/>
                    <a:p>
                      <a:pPr indent="0" algn="ctr">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0.01113981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80035">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80035">
                <a:tc>
                  <a:txBody>
                    <a:bodyPr/>
                    <a:lstStyle/>
                    <a:p>
                      <a:pPr indent="0" algn="ctr">
                        <a:buNone/>
                      </a:pPr>
                      <a:r>
                        <a:rPr lang="en-US" sz="1800" b="0">
                          <a:latin typeface="Arial" panose="020B0604020202020204" pitchFamily="34" charset="0"/>
                          <a:cs typeface="Arial" panose="020B0604020202020204" pitchFamily="34" charset="0"/>
                        </a:rPr>
                        <a:t>(Intercept)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-7.3332e-02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CreditScore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-7.7012e-05</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280035">
                <a:tc>
                  <a:txBody>
                    <a:bodyPr/>
                    <a:lstStyle/>
                    <a:p>
                      <a:pPr indent="0" algn="ctr">
                        <a:buNone/>
                      </a:pPr>
                      <a:r>
                        <a:rPr lang="en-US" sz="1800" b="0">
                          <a:latin typeface="Arial" panose="020B0604020202020204" pitchFamily="34" charset="0"/>
                          <a:cs typeface="Arial" panose="020B0604020202020204" pitchFamily="34" charset="0"/>
                        </a:rPr>
                        <a:t>GeographyGermany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1.2156e-01</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GeographySpain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6.3492e-03</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280035">
                <a:tc>
                  <a:txBody>
                    <a:bodyPr/>
                    <a:lstStyle/>
                    <a:p>
                      <a:pPr indent="0" algn="ctr">
                        <a:buNone/>
                      </a:pPr>
                      <a:r>
                        <a:rPr lang="en-US" sz="1800" b="0">
                          <a:latin typeface="Arial" panose="020B0604020202020204" pitchFamily="34" charset="0"/>
                          <a:cs typeface="Arial" panose="020B0604020202020204" pitchFamily="34" charset="0"/>
                        </a:rPr>
                        <a:t>GenderMale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-7.1908e-02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Age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1.0529e-02</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280035">
                <a:tc>
                  <a:txBody>
                    <a:bodyPr/>
                    <a:lstStyle/>
                    <a:p>
                      <a:pPr indent="0" algn="ctr">
                        <a:buNone/>
                      </a:pPr>
                      <a:r>
                        <a:rPr lang="en-US" sz="1800" b="0">
                          <a:latin typeface="Arial" panose="020B0604020202020204" pitchFamily="34" charset="0"/>
                          <a:cs typeface="Arial" panose="020B0604020202020204" pitchFamily="34" charset="0"/>
                        </a:rPr>
                        <a:t>Tenure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-1.1684e-03</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Balance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2.8352e-07</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280035">
                <a:tc>
                  <a:txBody>
                    <a:bodyPr/>
                    <a:lstStyle/>
                    <a:p>
                      <a:pPr indent="0" algn="ctr">
                        <a:buNone/>
                      </a:pPr>
                      <a:r>
                        <a:rPr lang="en-US" sz="1800" b="0">
                          <a:latin typeface="Arial" panose="020B0604020202020204" pitchFamily="34" charset="0"/>
                          <a:cs typeface="Arial" panose="020B0604020202020204" pitchFamily="34" charset="0"/>
                        </a:rPr>
                        <a:t>NumOfProducts</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-1.9075e-02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HasCrCard</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-7.5599e-04</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280035">
                <a:tc>
                  <a:txBody>
                    <a:bodyPr/>
                    <a:lstStyle/>
                    <a:p>
                      <a:pPr indent="0" algn="ctr">
                        <a:buNone/>
                      </a:pPr>
                      <a:r>
                        <a:rPr lang="en-US" sz="1800" b="0">
                          <a:latin typeface="Arial" panose="020B0604020202020204" pitchFamily="34" charset="0"/>
                          <a:cs typeface="Arial" panose="020B0604020202020204" pitchFamily="34" charset="0"/>
                        </a:rPr>
                        <a:t>IsActiveMember</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-1.3721e-01</a:t>
                      </a: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EstimateSalary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8.1356e-08</a:t>
                      </a: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 name="직사각형 7"/>
          <p:cNvSpPr/>
          <p:nvPr/>
        </p:nvSpPr>
        <p:spPr>
          <a:xfrm>
            <a:off x="6317673" y="1881878"/>
            <a:ext cx="1479458" cy="552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그림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6116" y="3196623"/>
            <a:ext cx="1805893" cy="1805893"/>
          </a:xfrm>
          <a:prstGeom prst="rect">
            <a:avLst/>
          </a:prstGeom>
        </p:spPr>
      </p:pic>
      <p:sp>
        <p:nvSpPr>
          <p:cNvPr id="21" name="TextBox 20"/>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4" name="TextBox 23"/>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5" name="TextBox 24"/>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6" name="TextBox 25"/>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27" name="TextBox 26"/>
          <p:cNvSpPr txBox="1"/>
          <p:nvPr/>
        </p:nvSpPr>
        <p:spPr>
          <a:xfrm>
            <a:off x="1036291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28"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9" name="그림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30" name="그림 2"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31" name="그림 5"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p:cNvSpPr/>
          <p:nvPr/>
        </p:nvSpPr>
        <p:spPr>
          <a:xfrm>
            <a:off x="8863445" y="1088835"/>
            <a:ext cx="3140170" cy="4960838"/>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Ridge with 1se of the Min. lambda</a:t>
            </a:r>
            <a:endParaRPr lang="en-US" altLang="zh-CN" sz="4000" dirty="0">
              <a:latin typeface="DINPro-Medium" panose="02000503030000020004" pitchFamily="50" charset="0"/>
              <a:ea typeface="ic 모던고딕 B" pitchFamily="18" charset="-127"/>
              <a:cs typeface="+mn-cs"/>
            </a:endParaRPr>
          </a:p>
        </p:txBody>
      </p:sp>
      <p:sp>
        <p:nvSpPr>
          <p:cNvPr id="22" name="사각형: 둥근 모서리 21"/>
          <p:cNvSpPr/>
          <p:nvPr/>
        </p:nvSpPr>
        <p:spPr>
          <a:xfrm>
            <a:off x="150480" y="972502"/>
            <a:ext cx="8309638" cy="51935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文本框 5"/>
          <p:cNvSpPr txBox="1"/>
          <p:nvPr/>
        </p:nvSpPr>
        <p:spPr>
          <a:xfrm>
            <a:off x="9199954" y="4988162"/>
            <a:ext cx="2798215" cy="1077090"/>
          </a:xfrm>
          <a:prstGeom prst="rect">
            <a:avLst/>
          </a:prstGeom>
          <a:noFill/>
        </p:spPr>
        <p:txBody>
          <a:bodyPr wrap="square" rtlCol="0">
            <a:spAutoFit/>
          </a:bodyPr>
          <a:lstStyle/>
          <a:p>
            <a:pPr algn="ctr">
              <a:lnSpc>
                <a:spcPct val="120000"/>
              </a:lnSpc>
            </a:pPr>
            <a:r>
              <a:rPr lang="en-US" altLang="zh-CN" sz="2800">
                <a:latin typeface="DINPro-Medium" panose="02000503030000020004" pitchFamily="50" charset="0"/>
                <a:cs typeface="Arial Regular" panose="020B0604020202020204" charset="0"/>
              </a:rPr>
              <a:t>Variables</a:t>
            </a:r>
          </a:p>
          <a:p>
            <a:pPr marL="285750" indent="-285750" algn="ctr">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pic>
        <p:nvPicPr>
          <p:cNvPr id="18" name="그림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6116" y="3196623"/>
            <a:ext cx="1805893" cy="1805893"/>
          </a:xfrm>
          <a:prstGeom prst="rect">
            <a:avLst/>
          </a:prstGeom>
        </p:spPr>
      </p:pic>
      <p:graphicFrame>
        <p:nvGraphicFramePr>
          <p:cNvPr id="4" name="表格 3"/>
          <p:cNvGraphicFramePr/>
          <p:nvPr>
            <p:custDataLst>
              <p:tags r:id="rId1"/>
            </p:custDataLst>
          </p:nvPr>
        </p:nvGraphicFramePr>
        <p:xfrm>
          <a:off x="648168" y="1731299"/>
          <a:ext cx="7353300" cy="822960"/>
        </p:xfrm>
        <a:graphic>
          <a:graphicData uri="http://schemas.openxmlformats.org/drawingml/2006/table">
            <a:tbl>
              <a:tblPr firstRow="1" bandRow="1">
                <a:tableStyleId>{5940675A-B579-460E-94D1-54222C63F5DA}</a:tableStyleId>
              </a:tblPr>
              <a:tblGrid>
                <a:gridCol w="1838325">
                  <a:extLst>
                    <a:ext uri="{9D8B030D-6E8A-4147-A177-3AD203B41FA5}">
                      <a16:colId xmlns:a16="http://schemas.microsoft.com/office/drawing/2014/main" val="20000"/>
                    </a:ext>
                  </a:extLst>
                </a:gridCol>
                <a:gridCol w="1838325">
                  <a:extLst>
                    <a:ext uri="{9D8B030D-6E8A-4147-A177-3AD203B41FA5}">
                      <a16:colId xmlns:a16="http://schemas.microsoft.com/office/drawing/2014/main" val="20001"/>
                    </a:ext>
                  </a:extLst>
                </a:gridCol>
                <a:gridCol w="1838325">
                  <a:extLst>
                    <a:ext uri="{9D8B030D-6E8A-4147-A177-3AD203B41FA5}">
                      <a16:colId xmlns:a16="http://schemas.microsoft.com/office/drawing/2014/main" val="20002"/>
                    </a:ext>
                  </a:extLst>
                </a:gridCol>
                <a:gridCol w="1838325">
                  <a:extLst>
                    <a:ext uri="{9D8B030D-6E8A-4147-A177-3AD203B41FA5}">
                      <a16:colId xmlns:a16="http://schemas.microsoft.com/office/drawing/2014/main" val="20003"/>
                    </a:ext>
                  </a:extLst>
                </a:gridCol>
              </a:tblGrid>
              <a:tr h="268605">
                <a:tc gridSpan="4">
                  <a:txBody>
                    <a:bodyPr/>
                    <a:lstStyle/>
                    <a:p>
                      <a:pPr indent="0">
                        <a:buNone/>
                      </a:pPr>
                      <a:r>
                        <a:rPr lang="en-US" sz="1800" b="0">
                          <a:latin typeface="Arial" panose="020B0604020202020204" pitchFamily="34" charset="0"/>
                          <a:cs typeface="Arial" panose="020B0604020202020204" pitchFamily="34" charset="0"/>
                        </a:rPr>
                        <a:t>glmnet(x,y = train, alpha = 0, lambda = cv.ridge$lambda.1se)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xBody>
                    <a:bodyPr/>
                    <a:lstStyle/>
                    <a:p>
                      <a:endParaRPr lang="en-US"/>
                    </a:p>
                  </a:txBody>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extLst>
                  <a:ext uri="{0D108BD9-81ED-4DB2-BD59-A6C34878D82A}">
                    <a16:rowId xmlns:a16="http://schemas.microsoft.com/office/drawing/2014/main" val="10000"/>
                  </a:ext>
                </a:extLst>
              </a:tr>
              <a:tr h="268605">
                <a:tc>
                  <a:txBody>
                    <a:bodyPr/>
                    <a:lstStyle/>
                    <a:p>
                      <a:pPr indent="0">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Df</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%Dev</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68605">
                <a:tc>
                  <a:txBody>
                    <a:bodyPr/>
                    <a:lstStyle/>
                    <a:p>
                      <a:pPr indent="0">
                        <a:buNone/>
                      </a:pPr>
                      <a:r>
                        <a:rPr lang="en-US" sz="1800" b="0">
                          <a:latin typeface="Arial" panose="020B0604020202020204" pitchFamily="34" charset="0"/>
                          <a:cs typeface="Arial" panose="020B0604020202020204" pitchFamily="34" charset="0"/>
                        </a:rPr>
                        <a:t>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11</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14.07</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0.07160754</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1" name="表格 4"/>
          <p:cNvGraphicFramePr/>
          <p:nvPr>
            <p:custDataLst>
              <p:tags r:id="rId2"/>
            </p:custDataLst>
          </p:nvPr>
        </p:nvGraphicFramePr>
        <p:xfrm>
          <a:off x="647700" y="2880027"/>
          <a:ext cx="7353768" cy="2743200"/>
        </p:xfrm>
        <a:graphic>
          <a:graphicData uri="http://schemas.openxmlformats.org/drawingml/2006/table">
            <a:tbl>
              <a:tblPr firstRow="1" bandRow="1">
                <a:tableStyleId>{5940675A-B579-460E-94D1-54222C63F5DA}</a:tableStyleId>
              </a:tblPr>
              <a:tblGrid>
                <a:gridCol w="2042947">
                  <a:extLst>
                    <a:ext uri="{9D8B030D-6E8A-4147-A177-3AD203B41FA5}">
                      <a16:colId xmlns:a16="http://schemas.microsoft.com/office/drawing/2014/main" val="20000"/>
                    </a:ext>
                  </a:extLst>
                </a:gridCol>
                <a:gridCol w="1785067">
                  <a:extLst>
                    <a:ext uri="{9D8B030D-6E8A-4147-A177-3AD203B41FA5}">
                      <a16:colId xmlns:a16="http://schemas.microsoft.com/office/drawing/2014/main" val="20001"/>
                    </a:ext>
                  </a:extLst>
                </a:gridCol>
                <a:gridCol w="1772454">
                  <a:extLst>
                    <a:ext uri="{9D8B030D-6E8A-4147-A177-3AD203B41FA5}">
                      <a16:colId xmlns:a16="http://schemas.microsoft.com/office/drawing/2014/main" val="20002"/>
                    </a:ext>
                  </a:extLst>
                </a:gridCol>
                <a:gridCol w="1753300">
                  <a:extLst>
                    <a:ext uri="{9D8B030D-6E8A-4147-A177-3AD203B41FA5}">
                      <a16:colId xmlns:a16="http://schemas.microsoft.com/office/drawing/2014/main" val="20003"/>
                    </a:ext>
                  </a:extLst>
                </a:gridCol>
              </a:tblGrid>
              <a:tr h="269875">
                <a:tc gridSpan="2">
                  <a:txBody>
                    <a:bodyPr/>
                    <a:lstStyle/>
                    <a:p>
                      <a:pPr indent="0">
                        <a:buNone/>
                      </a:pPr>
                      <a:r>
                        <a:rPr lang="en-US" sz="1800" b="0">
                          <a:latin typeface="Arial" panose="020B0604020202020204" pitchFamily="34" charset="0"/>
                          <a:cs typeface="Arial" panose="020B0604020202020204" pitchFamily="34" charset="0"/>
                        </a:rPr>
                        <a:t>coef(model with 1se Lambda)</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xBody>
                    <a:bodyPr/>
                    <a:lstStyle/>
                    <a:p>
                      <a:endParaRPr lang="en-US"/>
                    </a:p>
                  </a:txBody>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9875">
                <a:tc gridSpan="2">
                  <a:txBody>
                    <a:bodyPr/>
                    <a:lstStyle/>
                    <a:p>
                      <a:pPr indent="0" algn="ctr">
                        <a:buNone/>
                      </a:pPr>
                      <a:r>
                        <a:rPr lang="en-US" sz="1800" b="0">
                          <a:latin typeface="Arial" panose="020B0604020202020204" pitchFamily="34" charset="0"/>
                          <a:cs typeface="Arial" panose="020B0604020202020204" pitchFamily="34" charset="0"/>
                        </a:rPr>
                        <a:t>13 x 1 sparse Matrix</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hMerge="1">
                  <a:txBody>
                    <a:bodyPr/>
                    <a:lstStyle/>
                    <a:p>
                      <a:endParaRPr lang="en-US"/>
                    </a:p>
                  </a:txBody>
                  <a:tcPr>
                    <a:lnT w="12700" cap="flat" cmpd="sng">
                      <a:solidFill>
                        <a:srgbClr val="080000"/>
                      </a:solidFill>
                      <a:prstDash val="solid"/>
                      <a:headEnd type="none" w="med" len="med"/>
                      <a:tailEnd type="none" w="med" len="med"/>
                    </a:lnT>
                    <a:lnB cap="flat">
                      <a:noFill/>
                    </a:lnB>
                  </a:tcPr>
                </a:tc>
                <a:tc>
                  <a:txBody>
                    <a:bodyPr/>
                    <a:lstStyle/>
                    <a:p>
                      <a:pPr indent="0" algn="ctr">
                        <a:buNone/>
                      </a:pPr>
                      <a:r>
                        <a:rPr lang="en-US" sz="1800" b="0">
                          <a:latin typeface="Arial" panose="020B0604020202020204" pitchFamily="34" charset="0"/>
                          <a:cs typeface="Arial" panose="020B0604020202020204" pitchFamily="34" charset="0"/>
                        </a:rPr>
                        <a:t>λ$min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0.07160754</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1"/>
                  </a:ext>
                </a:extLst>
              </a:tr>
              <a:tr h="269875">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s0</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269875">
                <a:tc>
                  <a:txBody>
                    <a:bodyPr/>
                    <a:lstStyle/>
                    <a:p>
                      <a:pPr indent="0" algn="ctr">
                        <a:buNone/>
                      </a:pPr>
                      <a:r>
                        <a:rPr lang="en-US" sz="1800" b="0">
                          <a:latin typeface="Arial" panose="020B0604020202020204" pitchFamily="34" charset="0"/>
                          <a:cs typeface="Arial" panose="020B0604020202020204" pitchFamily="34" charset="0"/>
                        </a:rPr>
                        <a:t>(Intercept) </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-3.766242e-02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CreditScore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-6.852981e-05</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269875">
                <a:tc>
                  <a:txBody>
                    <a:bodyPr/>
                    <a:lstStyle/>
                    <a:p>
                      <a:pPr indent="0" algn="ctr">
                        <a:buNone/>
                      </a:pPr>
                      <a:r>
                        <a:rPr lang="en-US" sz="1800" b="0">
                          <a:latin typeface="Arial" panose="020B0604020202020204" pitchFamily="34" charset="0"/>
                          <a:cs typeface="Arial" panose="020B0604020202020204" pitchFamily="34" charset="0"/>
                        </a:rPr>
                        <a:t>GeographyGermany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1.056159e-01</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GeographySpain</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6.888855e-04</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269875">
                <a:tc>
                  <a:txBody>
                    <a:bodyPr/>
                    <a:lstStyle/>
                    <a:p>
                      <a:pPr indent="0" algn="ctr">
                        <a:buNone/>
                      </a:pPr>
                      <a:r>
                        <a:rPr lang="en-US" sz="1800" b="0">
                          <a:latin typeface="Arial" panose="020B0604020202020204" pitchFamily="34" charset="0"/>
                          <a:cs typeface="Arial" panose="020B0604020202020204" pitchFamily="34" charset="0"/>
                        </a:rPr>
                        <a:t>GenderMale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-6.390416e-02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Age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9.154446e-03</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269875">
                <a:tc>
                  <a:txBody>
                    <a:bodyPr/>
                    <a:lstStyle/>
                    <a:p>
                      <a:pPr indent="0" algn="ctr">
                        <a:buNone/>
                      </a:pPr>
                      <a:r>
                        <a:rPr lang="en-US" sz="1800" b="0">
                          <a:latin typeface="Arial" panose="020B0604020202020204" pitchFamily="34" charset="0"/>
                          <a:cs typeface="Arial" panose="020B0604020202020204" pitchFamily="34" charset="0"/>
                        </a:rPr>
                        <a:t>Tenure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-9.792571e-04</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Balance</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2.934445e-07</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r h="269875">
                <a:tc>
                  <a:txBody>
                    <a:bodyPr/>
                    <a:lstStyle/>
                    <a:p>
                      <a:pPr indent="0" algn="ctr">
                        <a:buNone/>
                      </a:pPr>
                      <a:r>
                        <a:rPr lang="en-US" sz="1800" b="0">
                          <a:latin typeface="Arial" panose="020B0604020202020204" pitchFamily="34" charset="0"/>
                          <a:cs typeface="Arial" panose="020B0604020202020204" pitchFamily="34" charset="0"/>
                        </a:rPr>
                        <a:t>NumOfProducts</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-1.713984e-02</a:t>
                      </a: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HasCrCard</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cap="flat">
                      <a:noFill/>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-7.200222e-04</a:t>
                      </a:r>
                    </a:p>
                  </a:txBody>
                  <a:tcPr marL="68580" marR="68580" marT="0" marB="0">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7"/>
                  </a:ext>
                </a:extLst>
              </a:tr>
              <a:tr h="269875">
                <a:tc>
                  <a:txBody>
                    <a:bodyPr/>
                    <a:lstStyle/>
                    <a:p>
                      <a:pPr indent="0" algn="ctr">
                        <a:buNone/>
                      </a:pPr>
                      <a:r>
                        <a:rPr lang="en-US" sz="1800" b="0">
                          <a:latin typeface="Arial" panose="020B0604020202020204" pitchFamily="34" charset="0"/>
                          <a:cs typeface="Arial" panose="020B0604020202020204" pitchFamily="34" charset="0"/>
                        </a:rPr>
                        <a:t>IsActiveMember</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-1.179581e-01</a:t>
                      </a: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EstimateSalary</a:t>
                      </a:r>
                      <a:endParaRPr lang="en-US" altLang="en-US" sz="1800" b="0">
                        <a:latin typeface="Arial" panose="020B0604020202020204" pitchFamily="34" charset="0"/>
                        <a:ea typeface="Arial" panose="020B0604020202020204" pitchFamily="34" charset="0"/>
                        <a:cs typeface="Arial" panose="020B0604020202020204" pitchFamily="34" charset="0"/>
                      </a:endParaRPr>
                    </a:p>
                  </a:txBody>
                  <a:tcPr marL="68580" marR="68580" marT="0" marB="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800" b="0">
                          <a:latin typeface="Arial" panose="020B0604020202020204" pitchFamily="34" charset="0"/>
                          <a:cs typeface="Arial" panose="020B0604020202020204" pitchFamily="34" charset="0"/>
                        </a:rPr>
                        <a:t>6.933143e-08</a:t>
                      </a:r>
                    </a:p>
                  </a:txBody>
                  <a:tcPr marL="68580" marR="68580" marT="0" marB="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8" name="직사각형 7"/>
          <p:cNvSpPr/>
          <p:nvPr/>
        </p:nvSpPr>
        <p:spPr>
          <a:xfrm>
            <a:off x="6335123" y="2005327"/>
            <a:ext cx="1479458" cy="552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本框 5"/>
          <p:cNvSpPr txBox="1"/>
          <p:nvPr/>
        </p:nvSpPr>
        <p:spPr>
          <a:xfrm>
            <a:off x="9198004" y="1208250"/>
            <a:ext cx="2798215" cy="1594154"/>
          </a:xfrm>
          <a:prstGeom prst="rect">
            <a:avLst/>
          </a:prstGeom>
          <a:noFill/>
        </p:spPr>
        <p:txBody>
          <a:bodyPr wrap="square" rtlCol="0">
            <a:spAutoFit/>
          </a:bodyPr>
          <a:lstStyle/>
          <a:p>
            <a:pPr algn="l">
              <a:lnSpc>
                <a:spcPct val="120000"/>
              </a:lnSpc>
            </a:pPr>
            <a:r>
              <a:rPr lang="en-US" altLang="zh-CN" sz="2800">
                <a:latin typeface="DINPro-Medium" panose="02000503030000020004" pitchFamily="50" charset="0"/>
                <a:cs typeface="Arial Regular" panose="020B0604020202020204" charset="0"/>
              </a:rPr>
              <a:t>One standard</a:t>
            </a:r>
          </a:p>
          <a:p>
            <a:pPr algn="l">
              <a:lnSpc>
                <a:spcPct val="120000"/>
              </a:lnSpc>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3" name="文本框 5"/>
          <p:cNvSpPr txBox="1"/>
          <p:nvPr/>
        </p:nvSpPr>
        <p:spPr>
          <a:xfrm>
            <a:off x="9208136" y="1601658"/>
            <a:ext cx="2798215" cy="2455929"/>
          </a:xfrm>
          <a:prstGeom prst="rect">
            <a:avLst/>
          </a:prstGeom>
          <a:noFill/>
        </p:spPr>
        <p:txBody>
          <a:bodyPr wrap="square" rtlCol="0">
            <a:spAutoFit/>
          </a:bodyPr>
          <a:lstStyle/>
          <a:p>
            <a:pPr algn="l"/>
            <a:r>
              <a:rPr lang="en-US" altLang="zh-CN" sz="2800">
                <a:latin typeface="DINPro-Medium" panose="02000503030000020004" pitchFamily="50" charset="0"/>
                <a:cs typeface="Arial Regular" panose="020B0604020202020204" charset="0"/>
              </a:rPr>
              <a:t>Error</a:t>
            </a:r>
          </a:p>
          <a:p>
            <a:pPr algn="l"/>
            <a:r>
              <a:rPr lang="en-US" altLang="zh-CN" sz="2800">
                <a:latin typeface="DINPro-Medium" panose="02000503030000020004" pitchFamily="50" charset="0"/>
                <a:cs typeface="Arial Regular" panose="020B0604020202020204" charset="0"/>
              </a:rPr>
              <a:t>Lambda</a:t>
            </a:r>
          </a:p>
          <a:p>
            <a:pPr algn="l">
              <a:lnSpc>
                <a:spcPct val="120000"/>
              </a:lnSpc>
            </a:pPr>
            <a:r>
              <a:rPr lang="en-US" altLang="zh-CN" sz="2800">
                <a:latin typeface="DINPro-Medium" panose="02000503030000020004" pitchFamily="50" charset="0"/>
                <a:cs typeface="Arial Regular" panose="020B0604020202020204" charset="0"/>
              </a:rPr>
              <a:t>= 0.07160754</a:t>
            </a: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a:p>
            <a:pPr marL="285750" indent="-285750" algn="l">
              <a:lnSpc>
                <a:spcPct val="120000"/>
              </a:lnSpc>
              <a:buFont typeface="Wingdings" panose="05000000000000000000" charset="0"/>
              <a:buChar char=""/>
            </a:pPr>
            <a:endParaRPr lang="en-US" altLang="zh-CN" sz="2800">
              <a:latin typeface="DINPro-Medium" panose="02000503030000020004" pitchFamily="50" charset="0"/>
              <a:cs typeface="Arial Regular" panose="020B0604020202020204" charset="0"/>
            </a:endParaRPr>
          </a:p>
        </p:txBody>
      </p:sp>
      <p:sp>
        <p:nvSpPr>
          <p:cNvPr id="14" name="TextBox 13"/>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17" name="TextBox 16"/>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19" name="TextBox 18"/>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1" name="TextBox 20"/>
          <p:cNvSpPr txBox="1"/>
          <p:nvPr/>
        </p:nvSpPr>
        <p:spPr>
          <a:xfrm>
            <a:off x="1037410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Part3</a:t>
            </a:r>
          </a:p>
        </p:txBody>
      </p:sp>
      <p:sp>
        <p:nvSpPr>
          <p:cNvPr id="24" name="TextBox 23"/>
          <p:cNvSpPr txBox="1"/>
          <p:nvPr/>
        </p:nvSpPr>
        <p:spPr>
          <a:xfrm>
            <a:off x="10374100" y="190993"/>
            <a:ext cx="148002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Regression</a:t>
            </a:r>
            <a:endParaRPr lang="ko-KR" altLang="en-US" sz="2000" dirty="0">
              <a:latin typeface="DINPro-Medium" panose="02000503030000020004" pitchFamily="50" charset="0"/>
              <a:ea typeface="ic 모던고딕 B" pitchFamily="18" charset="-127"/>
            </a:endParaRPr>
          </a:p>
        </p:txBody>
      </p:sp>
      <p:sp>
        <p:nvSpPr>
          <p:cNvPr id="25" name="Rectangle 63"/>
          <p:cNvSpPr>
            <a:spLocks noChangeArrowheads="1"/>
          </p:cNvSpPr>
          <p:nvPr/>
        </p:nvSpPr>
        <p:spPr bwMode="auto">
          <a:xfrm>
            <a:off x="10464800" y="574040"/>
            <a:ext cx="1718585" cy="59683"/>
          </a:xfrm>
          <a:prstGeom prst="rect">
            <a:avLst/>
          </a:prstGeom>
          <a:solidFill>
            <a:srgbClr val="4FCFF7"/>
          </a:solidFill>
          <a:ln>
            <a:noFill/>
          </a:ln>
        </p:spPr>
        <p:txBody>
          <a:bodyPr vert="horz" wrap="square" lIns="91440" tIns="45720" rIns="91440" bIns="45720" numCol="1" anchor="t" anchorCtr="0" compatLnSpc="1"/>
          <a:lstStyle/>
          <a:p>
            <a:endParaRPr lang="ko-KR" altLang="en-US"/>
          </a:p>
        </p:txBody>
      </p:sp>
      <p:pic>
        <p:nvPicPr>
          <p:cNvPr id="26" name="그림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27" name="그림 2"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592489" y="6211666"/>
            <a:ext cx="2599508" cy="646331"/>
          </a:xfrm>
          <a:prstGeom prst="rect">
            <a:avLst/>
          </a:prstGeom>
        </p:spPr>
      </p:pic>
      <p:pic>
        <p:nvPicPr>
          <p:cNvPr id="28" name="그림 5"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2377440" cy="69182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사각형: 둥근 모서리 22">
            <a:extLst>
              <a:ext uri="{FF2B5EF4-FFF2-40B4-BE49-F238E27FC236}">
                <a16:creationId xmlns:a16="http://schemas.microsoft.com/office/drawing/2014/main" id="{9709A5A6-89AF-12DA-094B-0C16348703BD}"/>
              </a:ext>
            </a:extLst>
          </p:cNvPr>
          <p:cNvSpPr/>
          <p:nvPr/>
        </p:nvSpPr>
        <p:spPr>
          <a:xfrm>
            <a:off x="7504372" y="978697"/>
            <a:ext cx="4499244"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en-US" sz="1900" dirty="0">
                <a:solidFill>
                  <a:schemeClr val="tx1"/>
                </a:solidFill>
                <a:effectLst/>
                <a:latin typeface="DINPro-Medium" panose="02000503030000020004"/>
              </a:rPr>
              <a:t>1. A decision tree is a visual representation of a decision-making process that uses a tree-like structure to show different possible outcomes or decisions based on a set of criteria or conditions.</a:t>
            </a:r>
          </a:p>
          <a:p>
            <a:pPr rtl="0"/>
            <a:r>
              <a:rPr lang="en-US" sz="1900" dirty="0">
                <a:solidFill>
                  <a:schemeClr val="tx1"/>
                </a:solidFill>
                <a:effectLst/>
                <a:latin typeface="DINPro-Medium" panose="02000503030000020004"/>
              </a:rPr>
              <a:t> </a:t>
            </a:r>
          </a:p>
          <a:p>
            <a:pPr rtl="0"/>
            <a:r>
              <a:rPr lang="en-US" sz="1900" dirty="0">
                <a:solidFill>
                  <a:schemeClr val="tx1"/>
                </a:solidFill>
                <a:effectLst/>
                <a:latin typeface="DINPro-Medium" panose="02000503030000020004"/>
              </a:rPr>
              <a:t>2. Each node in the tree represents a question or condition, and the answer leads you to the corresponding branch until you reach a final outcome or decision at the end of a branch.</a:t>
            </a:r>
          </a:p>
          <a:p>
            <a:pPr rtl="0"/>
            <a:r>
              <a:rPr lang="en-US" sz="1900" dirty="0">
                <a:solidFill>
                  <a:schemeClr val="tx1"/>
                </a:solidFill>
                <a:effectLst/>
                <a:latin typeface="DINPro-Medium" panose="02000503030000020004"/>
              </a:rPr>
              <a:t> </a:t>
            </a:r>
          </a:p>
          <a:p>
            <a:pPr rtl="0"/>
            <a:r>
              <a:rPr lang="en-US" sz="1900" dirty="0">
                <a:solidFill>
                  <a:schemeClr val="tx1"/>
                </a:solidFill>
                <a:effectLst/>
                <a:latin typeface="DINPro-Medium" panose="02000503030000020004"/>
              </a:rPr>
              <a:t>3. 0= RETAINED 1= CHURNED</a:t>
            </a:r>
          </a:p>
        </p:txBody>
      </p:sp>
      <p:sp>
        <p:nvSpPr>
          <p:cNvPr id="22" name="사각형: 둥근 모서리 21">
            <a:extLst>
              <a:ext uri="{FF2B5EF4-FFF2-40B4-BE49-F238E27FC236}">
                <a16:creationId xmlns:a16="http://schemas.microsoft.com/office/drawing/2014/main" id="{DF1EBA08-8E8A-4B68-AA86-51D56BD92695}"/>
              </a:ext>
            </a:extLst>
          </p:cNvPr>
          <p:cNvSpPr/>
          <p:nvPr/>
        </p:nvSpPr>
        <p:spPr>
          <a:xfrm>
            <a:off x="188384" y="978697"/>
            <a:ext cx="7095643" cy="4736303"/>
          </a:xfrm>
          <a:prstGeom prst="roundRect">
            <a:avLst/>
          </a:prstGeom>
          <a:solidFill>
            <a:schemeClr val="bg1">
              <a:lumMod val="9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dirty="0">
                <a:latin typeface="DINPro-Medium" panose="02000503030000020004" pitchFamily="50" charset="0"/>
                <a:ea typeface="ic 모던고딕 B" pitchFamily="18" charset="-127"/>
                <a:cs typeface="+mn-cs"/>
              </a:rPr>
              <a:t>Decision Tree</a:t>
            </a:r>
          </a:p>
        </p:txBody>
      </p:sp>
      <p:sp>
        <p:nvSpPr>
          <p:cNvPr id="24" name="TextBox 23">
            <a:extLst>
              <a:ext uri="{FF2B5EF4-FFF2-40B4-BE49-F238E27FC236}">
                <a16:creationId xmlns:a16="http://schemas.microsoft.com/office/drawing/2014/main" id="{C731CE1A-30FE-A6FA-34C4-D5A907F56F6C}"/>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7" name="TextBox 26">
            <a:extLst>
              <a:ext uri="{FF2B5EF4-FFF2-40B4-BE49-F238E27FC236}">
                <a16:creationId xmlns:a16="http://schemas.microsoft.com/office/drawing/2014/main" id="{1DE4EFB4-6A6B-BD08-416A-04FFE403C95C}"/>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TextBox 27">
            <a:extLst>
              <a:ext uri="{FF2B5EF4-FFF2-40B4-BE49-F238E27FC236}">
                <a16:creationId xmlns:a16="http://schemas.microsoft.com/office/drawing/2014/main" id="{1C7128BD-FD2F-2CD0-9B32-556E50456B8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40" name="Rectangle 63">
            <a:extLst>
              <a:ext uri="{FF2B5EF4-FFF2-40B4-BE49-F238E27FC236}">
                <a16:creationId xmlns:a16="http://schemas.microsoft.com/office/drawing/2014/main" id="{73281D71-4263-3441-9EB5-FFFF55DB54CA}"/>
              </a:ext>
            </a:extLst>
          </p:cNvPr>
          <p:cNvSpPr>
            <a:spLocks noChangeArrowheads="1"/>
          </p:cNvSpPr>
          <p:nvPr/>
        </p:nvSpPr>
        <p:spPr bwMode="auto">
          <a:xfrm>
            <a:off x="10180320" y="588004"/>
            <a:ext cx="2003065" cy="45719"/>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41" name="그림 40">
            <a:extLst>
              <a:ext uri="{FF2B5EF4-FFF2-40B4-BE49-F238E27FC236}">
                <a16:creationId xmlns:a16="http://schemas.microsoft.com/office/drawing/2014/main" id="{E541FFF6-25F7-4A03-3560-289C43DC32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50C9A54-81B9-CBF0-8ED1-8201691F24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822" y="978696"/>
            <a:ext cx="6342765" cy="4736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CC85AE95-8FA8-B741-DD43-AD4D5E74FF2C}"/>
              </a:ext>
            </a:extLst>
          </p:cNvPr>
          <p:cNvSpPr txBox="1"/>
          <p:nvPr/>
        </p:nvSpPr>
        <p:spPr>
          <a:xfrm>
            <a:off x="10079460"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Part4</a:t>
            </a:r>
          </a:p>
        </p:txBody>
      </p:sp>
      <p:sp>
        <p:nvSpPr>
          <p:cNvPr id="5" name="TextBox 4">
            <a:extLst>
              <a:ext uri="{FF2B5EF4-FFF2-40B4-BE49-F238E27FC236}">
                <a16:creationId xmlns:a16="http://schemas.microsoft.com/office/drawing/2014/main" id="{6C5CBD95-C6D4-FDE4-B4A1-4C6CEF8B9C36}"/>
              </a:ext>
            </a:extLst>
          </p:cNvPr>
          <p:cNvSpPr txBox="1"/>
          <p:nvPr/>
        </p:nvSpPr>
        <p:spPr>
          <a:xfrm>
            <a:off x="10079460" y="190993"/>
            <a:ext cx="1740861"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Decision Tree</a:t>
            </a:r>
            <a:endParaRPr lang="ko-KR" altLang="en-US" sz="2000" dirty="0">
              <a:latin typeface="DINPro-Medium" panose="02000503030000020004" pitchFamily="50" charset="0"/>
              <a:ea typeface="ic 모던고딕 B" pitchFamily="18" charset="-127"/>
            </a:endParaRPr>
          </a:p>
        </p:txBody>
      </p:sp>
    </p:spTree>
    <p:extLst>
      <p:ext uri="{BB962C8B-B14F-4D97-AF65-F5344CB8AC3E}">
        <p14:creationId xmlns:p14="http://schemas.microsoft.com/office/powerpoint/2010/main" val="1770961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Answer for Primary Questions</a:t>
            </a:r>
            <a:endParaRPr lang="en-US" altLang="zh-CN" sz="4000" dirty="0">
              <a:latin typeface="DINPro-Medium" panose="02000503030000020004" pitchFamily="50" charset="0"/>
              <a:ea typeface="ic 모던고딕 B" pitchFamily="18" charset="-127"/>
              <a:cs typeface="+mn-cs"/>
            </a:endParaRPr>
          </a:p>
        </p:txBody>
      </p:sp>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5" name="그림 44">
            <a:extLst>
              <a:ext uri="{FF2B5EF4-FFF2-40B4-BE49-F238E27FC236}">
                <a16:creationId xmlns:a16="http://schemas.microsoft.com/office/drawing/2014/main" id="{9EBFD8F0-5689-5182-24D9-136059F779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1919" y="1884022"/>
            <a:ext cx="523220" cy="523220"/>
          </a:xfrm>
          <a:prstGeom prst="rect">
            <a:avLst/>
          </a:prstGeom>
        </p:spPr>
      </p:pic>
      <p:pic>
        <p:nvPicPr>
          <p:cNvPr id="6" name="그림 45">
            <a:extLst>
              <a:ext uri="{FF2B5EF4-FFF2-40B4-BE49-F238E27FC236}">
                <a16:creationId xmlns:a16="http://schemas.microsoft.com/office/drawing/2014/main" id="{760AF0BF-C1CF-8C39-11C4-FD786E29F39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8661680" y="1865177"/>
            <a:ext cx="523220" cy="523220"/>
          </a:xfrm>
          <a:prstGeom prst="rect">
            <a:avLst/>
          </a:prstGeom>
        </p:spPr>
      </p:pic>
      <p:sp>
        <p:nvSpPr>
          <p:cNvPr id="9" name="TextBox 8">
            <a:extLst>
              <a:ext uri="{FF2B5EF4-FFF2-40B4-BE49-F238E27FC236}">
                <a16:creationId xmlns:a16="http://schemas.microsoft.com/office/drawing/2014/main" id="{C7D95D71-7B4A-5ED8-B66D-0BF76654795E}"/>
              </a:ext>
            </a:extLst>
          </p:cNvPr>
          <p:cNvSpPr txBox="1"/>
          <p:nvPr/>
        </p:nvSpPr>
        <p:spPr>
          <a:xfrm>
            <a:off x="555743" y="2485070"/>
            <a:ext cx="6097712"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Main Factors affecting churn?</a:t>
            </a:r>
          </a:p>
        </p:txBody>
      </p:sp>
      <p:sp>
        <p:nvSpPr>
          <p:cNvPr id="10" name="TextBox 9">
            <a:extLst>
              <a:ext uri="{FF2B5EF4-FFF2-40B4-BE49-F238E27FC236}">
                <a16:creationId xmlns:a16="http://schemas.microsoft.com/office/drawing/2014/main" id="{7B143521-9621-45A7-4547-8E5D6F81746C}"/>
              </a:ext>
            </a:extLst>
          </p:cNvPr>
          <p:cNvSpPr txBox="1"/>
          <p:nvPr/>
        </p:nvSpPr>
        <p:spPr>
          <a:xfrm>
            <a:off x="7233891" y="2450345"/>
            <a:ext cx="6096000"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C</a:t>
            </a:r>
            <a:r>
              <a:rPr lang="en-US" sz="1900" kern="100" dirty="0">
                <a:solidFill>
                  <a:srgbClr val="000000"/>
                </a:solidFill>
                <a:effectLst/>
                <a:latin typeface="DINPro-Medium" panose="02000503030000020004" pitchFamily="50" charset="0"/>
                <a:ea typeface="Arial" panose="020B0604020202020204" pitchFamily="34" charset="0"/>
              </a:rPr>
              <a:t>ustomer Segments</a:t>
            </a:r>
            <a:r>
              <a:rPr lang="en-US" sz="1900" kern="100" dirty="0">
                <a:solidFill>
                  <a:srgbClr val="000000"/>
                </a:solidFill>
                <a:latin typeface="DINPro-Medium" panose="02000503030000020004" pitchFamily="50" charset="0"/>
                <a:ea typeface="Arial" panose="020B0604020202020204" pitchFamily="34" charset="0"/>
              </a:rPr>
              <a:t> </a:t>
            </a:r>
            <a:r>
              <a:rPr lang="en-US" sz="1900" kern="100" dirty="0">
                <a:solidFill>
                  <a:srgbClr val="000000"/>
                </a:solidFill>
                <a:effectLst/>
                <a:latin typeface="DINPro-Medium" panose="02000503030000020004" pitchFamily="50" charset="0"/>
                <a:ea typeface="Arial" panose="020B0604020202020204" pitchFamily="34" charset="0"/>
              </a:rPr>
              <a:t>most affected?</a:t>
            </a:r>
          </a:p>
        </p:txBody>
      </p:sp>
      <p:pic>
        <p:nvPicPr>
          <p:cNvPr id="26" name="Picture 10" descr="Rectangle&#10;&#10;Description automatically generated with medium confidence">
            <a:extLst>
              <a:ext uri="{FF2B5EF4-FFF2-40B4-BE49-F238E27FC236}">
                <a16:creationId xmlns:a16="http://schemas.microsoft.com/office/drawing/2014/main" id="{3F633635-3DD0-206A-6096-A59CD72825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8988" y="3222230"/>
            <a:ext cx="853364" cy="853364"/>
          </a:xfrm>
          <a:prstGeom prst="rect">
            <a:avLst/>
          </a:prstGeom>
        </p:spPr>
      </p:pic>
      <p:sp>
        <p:nvSpPr>
          <p:cNvPr id="29" name="TextBox 28">
            <a:extLst>
              <a:ext uri="{FF2B5EF4-FFF2-40B4-BE49-F238E27FC236}">
                <a16:creationId xmlns:a16="http://schemas.microsoft.com/office/drawing/2014/main" id="{6B1BC8AA-F5BB-5E7F-15F2-524EAA50060C}"/>
              </a:ext>
            </a:extLst>
          </p:cNvPr>
          <p:cNvSpPr txBox="1"/>
          <p:nvPr/>
        </p:nvSpPr>
        <p:spPr>
          <a:xfrm>
            <a:off x="6677550" y="4524063"/>
            <a:ext cx="1226930" cy="369332"/>
          </a:xfrm>
          <a:prstGeom prst="rect">
            <a:avLst/>
          </a:prstGeom>
          <a:noFill/>
        </p:spPr>
        <p:txBody>
          <a:bodyPr wrap="square">
            <a:spAutoFit/>
          </a:bodyPr>
          <a:lstStyle/>
          <a:p>
            <a:r>
              <a:rPr lang="en-US" sz="1800">
                <a:latin typeface="DINPro-Light" panose="02000504040000020003" pitchFamily="50" charset="0"/>
              </a:rPr>
              <a:t>Germany</a:t>
            </a:r>
            <a:endParaRPr lang="en-US"/>
          </a:p>
        </p:txBody>
      </p:sp>
      <p:pic>
        <p:nvPicPr>
          <p:cNvPr id="30" name="Picture 10" descr="Icon&#10;&#10;Description automatically generated">
            <a:extLst>
              <a:ext uri="{FF2B5EF4-FFF2-40B4-BE49-F238E27FC236}">
                <a16:creationId xmlns:a16="http://schemas.microsoft.com/office/drawing/2014/main" id="{68791CF9-3B28-6A99-91A3-FB3E5AC2069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55650"/>
          <a:stretch/>
        </p:blipFill>
        <p:spPr>
          <a:xfrm>
            <a:off x="8074217" y="2996011"/>
            <a:ext cx="621192" cy="1400661"/>
          </a:xfrm>
          <a:prstGeom prst="rect">
            <a:avLst/>
          </a:prstGeom>
        </p:spPr>
      </p:pic>
      <p:pic>
        <p:nvPicPr>
          <p:cNvPr id="31" name="그림 30">
            <a:extLst>
              <a:ext uri="{FF2B5EF4-FFF2-40B4-BE49-F238E27FC236}">
                <a16:creationId xmlns:a16="http://schemas.microsoft.com/office/drawing/2014/main" id="{85FBA475-F63B-F6D0-BECD-ECF1F67132F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23290" y="3133442"/>
            <a:ext cx="1087120" cy="1087120"/>
          </a:xfrm>
          <a:prstGeom prst="rect">
            <a:avLst/>
          </a:prstGeom>
        </p:spPr>
      </p:pic>
      <p:pic>
        <p:nvPicPr>
          <p:cNvPr id="32" name="그림 31">
            <a:extLst>
              <a:ext uri="{FF2B5EF4-FFF2-40B4-BE49-F238E27FC236}">
                <a16:creationId xmlns:a16="http://schemas.microsoft.com/office/drawing/2014/main" id="{F5C1EF76-590D-B683-353F-2A2E708D6EA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466172" y="2905299"/>
            <a:ext cx="1402420" cy="1402420"/>
          </a:xfrm>
          <a:prstGeom prst="rect">
            <a:avLst/>
          </a:prstGeom>
        </p:spPr>
      </p:pic>
      <p:sp>
        <p:nvSpPr>
          <p:cNvPr id="34" name="TextBox 33">
            <a:extLst>
              <a:ext uri="{FF2B5EF4-FFF2-40B4-BE49-F238E27FC236}">
                <a16:creationId xmlns:a16="http://schemas.microsoft.com/office/drawing/2014/main" id="{F9DDE5CE-4FF9-7BC6-D754-48E7BF9371D2}"/>
              </a:ext>
            </a:extLst>
          </p:cNvPr>
          <p:cNvSpPr txBox="1"/>
          <p:nvPr/>
        </p:nvSpPr>
        <p:spPr>
          <a:xfrm>
            <a:off x="7992739" y="4524063"/>
            <a:ext cx="708770" cy="369332"/>
          </a:xfrm>
          <a:prstGeom prst="rect">
            <a:avLst/>
          </a:prstGeom>
          <a:noFill/>
        </p:spPr>
        <p:txBody>
          <a:bodyPr wrap="square">
            <a:spAutoFit/>
          </a:bodyPr>
          <a:lstStyle/>
          <a:p>
            <a:r>
              <a:rPr lang="en-US" sz="1800">
                <a:latin typeface="DINPro-Light" panose="02000504040000020003" pitchFamily="50" charset="0"/>
              </a:rPr>
              <a:t>Male</a:t>
            </a:r>
            <a:endParaRPr lang="en-US"/>
          </a:p>
        </p:txBody>
      </p:sp>
      <p:sp>
        <p:nvSpPr>
          <p:cNvPr id="35" name="TextBox 34">
            <a:extLst>
              <a:ext uri="{FF2B5EF4-FFF2-40B4-BE49-F238E27FC236}">
                <a16:creationId xmlns:a16="http://schemas.microsoft.com/office/drawing/2014/main" id="{1D116C84-BF8A-F605-2D7A-A5A30BA372A2}"/>
              </a:ext>
            </a:extLst>
          </p:cNvPr>
          <p:cNvSpPr txBox="1"/>
          <p:nvPr/>
        </p:nvSpPr>
        <p:spPr>
          <a:xfrm>
            <a:off x="8734115" y="4524063"/>
            <a:ext cx="1387386" cy="369332"/>
          </a:xfrm>
          <a:prstGeom prst="rect">
            <a:avLst/>
          </a:prstGeom>
          <a:noFill/>
        </p:spPr>
        <p:txBody>
          <a:bodyPr wrap="square">
            <a:spAutoFit/>
          </a:bodyPr>
          <a:lstStyle/>
          <a:p>
            <a:pPr algn="ctr"/>
            <a:r>
              <a:rPr lang="en-US" sz="1800">
                <a:latin typeface="DINPro-Light" panose="02000504040000020003" pitchFamily="50" charset="0"/>
              </a:rPr>
              <a:t>Age High</a:t>
            </a:r>
            <a:endParaRPr lang="en-US"/>
          </a:p>
        </p:txBody>
      </p:sp>
      <p:sp>
        <p:nvSpPr>
          <p:cNvPr id="36" name="TextBox 35">
            <a:extLst>
              <a:ext uri="{FF2B5EF4-FFF2-40B4-BE49-F238E27FC236}">
                <a16:creationId xmlns:a16="http://schemas.microsoft.com/office/drawing/2014/main" id="{07C1B663-AEAF-0B54-1E09-835BFAF52194}"/>
              </a:ext>
            </a:extLst>
          </p:cNvPr>
          <p:cNvSpPr txBox="1"/>
          <p:nvPr/>
        </p:nvSpPr>
        <p:spPr>
          <a:xfrm>
            <a:off x="10350081" y="4391983"/>
            <a:ext cx="1638001" cy="646331"/>
          </a:xfrm>
          <a:prstGeom prst="rect">
            <a:avLst/>
          </a:prstGeom>
          <a:noFill/>
        </p:spPr>
        <p:txBody>
          <a:bodyPr wrap="square">
            <a:spAutoFit/>
          </a:bodyPr>
          <a:lstStyle/>
          <a:p>
            <a:pPr algn="ctr"/>
            <a:r>
              <a:rPr lang="en-US" sz="1800">
                <a:latin typeface="DINPro-Light" panose="02000504040000020003" pitchFamily="50" charset="0"/>
              </a:rPr>
              <a:t>No Active</a:t>
            </a:r>
          </a:p>
          <a:p>
            <a:pPr algn="ctr"/>
            <a:r>
              <a:rPr lang="en-US">
                <a:latin typeface="DINPro-Light" panose="02000504040000020003" pitchFamily="50" charset="0"/>
              </a:rPr>
              <a:t>Membership</a:t>
            </a:r>
            <a:endParaRPr lang="en-US"/>
          </a:p>
        </p:txBody>
      </p:sp>
      <p:sp>
        <p:nvSpPr>
          <p:cNvPr id="38" name="TextBox 37">
            <a:extLst>
              <a:ext uri="{FF2B5EF4-FFF2-40B4-BE49-F238E27FC236}">
                <a16:creationId xmlns:a16="http://schemas.microsoft.com/office/drawing/2014/main" id="{4C17A5DB-000F-17A3-781D-9D11EEC0BBC6}"/>
              </a:ext>
            </a:extLst>
          </p:cNvPr>
          <p:cNvSpPr txBox="1"/>
          <p:nvPr/>
        </p:nvSpPr>
        <p:spPr>
          <a:xfrm>
            <a:off x="90581" y="4524063"/>
            <a:ext cx="1387386" cy="369332"/>
          </a:xfrm>
          <a:prstGeom prst="rect">
            <a:avLst/>
          </a:prstGeom>
          <a:noFill/>
        </p:spPr>
        <p:txBody>
          <a:bodyPr wrap="square">
            <a:spAutoFit/>
          </a:bodyPr>
          <a:lstStyle/>
          <a:p>
            <a:r>
              <a:rPr lang="en-US" sz="1800">
                <a:latin typeface="DINPro-Light" panose="02000504040000020003" pitchFamily="50" charset="0"/>
              </a:rPr>
              <a:t>Geography</a:t>
            </a:r>
            <a:endParaRPr lang="en-US"/>
          </a:p>
        </p:txBody>
      </p:sp>
      <p:pic>
        <p:nvPicPr>
          <p:cNvPr id="42" name="그림 41">
            <a:extLst>
              <a:ext uri="{FF2B5EF4-FFF2-40B4-BE49-F238E27FC236}">
                <a16:creationId xmlns:a16="http://schemas.microsoft.com/office/drawing/2014/main" id="{5654AAC8-948A-52EF-9C7E-68DA26ED5A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5786" y="3133442"/>
            <a:ext cx="1087120" cy="1087120"/>
          </a:xfrm>
          <a:prstGeom prst="rect">
            <a:avLst/>
          </a:prstGeom>
        </p:spPr>
      </p:pic>
      <p:pic>
        <p:nvPicPr>
          <p:cNvPr id="43" name="그림 42">
            <a:extLst>
              <a:ext uri="{FF2B5EF4-FFF2-40B4-BE49-F238E27FC236}">
                <a16:creationId xmlns:a16="http://schemas.microsoft.com/office/drawing/2014/main" id="{C070E49A-A157-768B-E3A6-38B319FB7BE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24668" y="2905299"/>
            <a:ext cx="1402420" cy="1402420"/>
          </a:xfrm>
          <a:prstGeom prst="rect">
            <a:avLst/>
          </a:prstGeom>
        </p:spPr>
      </p:pic>
      <p:sp>
        <p:nvSpPr>
          <p:cNvPr id="46" name="TextBox 45">
            <a:extLst>
              <a:ext uri="{FF2B5EF4-FFF2-40B4-BE49-F238E27FC236}">
                <a16:creationId xmlns:a16="http://schemas.microsoft.com/office/drawing/2014/main" id="{BF2EDCF3-906E-15B4-AF49-F9002D44DEA8}"/>
              </a:ext>
            </a:extLst>
          </p:cNvPr>
          <p:cNvSpPr txBox="1"/>
          <p:nvPr/>
        </p:nvSpPr>
        <p:spPr>
          <a:xfrm>
            <a:off x="1554680" y="4524063"/>
            <a:ext cx="998366" cy="369332"/>
          </a:xfrm>
          <a:prstGeom prst="rect">
            <a:avLst/>
          </a:prstGeom>
          <a:noFill/>
        </p:spPr>
        <p:txBody>
          <a:bodyPr wrap="square">
            <a:spAutoFit/>
          </a:bodyPr>
          <a:lstStyle/>
          <a:p>
            <a:r>
              <a:rPr lang="en-US" sz="1800">
                <a:latin typeface="DINPro-Light" panose="02000504040000020003" pitchFamily="50" charset="0"/>
              </a:rPr>
              <a:t>Gender</a:t>
            </a:r>
            <a:endParaRPr lang="en-US"/>
          </a:p>
        </p:txBody>
      </p:sp>
      <p:sp>
        <p:nvSpPr>
          <p:cNvPr id="47" name="TextBox 46">
            <a:extLst>
              <a:ext uri="{FF2B5EF4-FFF2-40B4-BE49-F238E27FC236}">
                <a16:creationId xmlns:a16="http://schemas.microsoft.com/office/drawing/2014/main" id="{403B6D5E-7E21-5D48-AC2E-0C8765DE0E6F}"/>
              </a:ext>
            </a:extLst>
          </p:cNvPr>
          <p:cNvSpPr txBox="1"/>
          <p:nvPr/>
        </p:nvSpPr>
        <p:spPr>
          <a:xfrm>
            <a:off x="2646611" y="4524063"/>
            <a:ext cx="1387386" cy="369332"/>
          </a:xfrm>
          <a:prstGeom prst="rect">
            <a:avLst/>
          </a:prstGeom>
          <a:noFill/>
        </p:spPr>
        <p:txBody>
          <a:bodyPr wrap="square">
            <a:spAutoFit/>
          </a:bodyPr>
          <a:lstStyle/>
          <a:p>
            <a:pPr algn="ctr"/>
            <a:r>
              <a:rPr lang="en-US" sz="1800">
                <a:latin typeface="DINPro-Light" panose="02000504040000020003" pitchFamily="50" charset="0"/>
              </a:rPr>
              <a:t>Age</a:t>
            </a:r>
            <a:endParaRPr lang="en-US"/>
          </a:p>
        </p:txBody>
      </p:sp>
      <p:sp>
        <p:nvSpPr>
          <p:cNvPr id="48" name="TextBox 47">
            <a:extLst>
              <a:ext uri="{FF2B5EF4-FFF2-40B4-BE49-F238E27FC236}">
                <a16:creationId xmlns:a16="http://schemas.microsoft.com/office/drawing/2014/main" id="{38529659-65D3-B59D-D8F6-98C342339070}"/>
              </a:ext>
            </a:extLst>
          </p:cNvPr>
          <p:cNvSpPr txBox="1"/>
          <p:nvPr/>
        </p:nvSpPr>
        <p:spPr>
          <a:xfrm>
            <a:off x="4008577" y="4524063"/>
            <a:ext cx="1638001" cy="369332"/>
          </a:xfrm>
          <a:prstGeom prst="rect">
            <a:avLst/>
          </a:prstGeom>
          <a:noFill/>
        </p:spPr>
        <p:txBody>
          <a:bodyPr wrap="square">
            <a:spAutoFit/>
          </a:bodyPr>
          <a:lstStyle/>
          <a:p>
            <a:pPr algn="ctr"/>
            <a:r>
              <a:rPr lang="en-US">
                <a:latin typeface="DINPro-Light" panose="02000504040000020003" pitchFamily="50" charset="0"/>
              </a:rPr>
              <a:t>Membership</a:t>
            </a:r>
            <a:endParaRPr lang="en-US"/>
          </a:p>
        </p:txBody>
      </p:sp>
      <p:pic>
        <p:nvPicPr>
          <p:cNvPr id="49" name="Picture 7" descr="Icon&#10;&#10;Description automatically generated">
            <a:extLst>
              <a:ext uri="{FF2B5EF4-FFF2-40B4-BE49-F238E27FC236}">
                <a16:creationId xmlns:a16="http://schemas.microsoft.com/office/drawing/2014/main" id="{722CC67C-0C2C-B74F-4BB2-97A9EFD3D5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20469" y="3207342"/>
            <a:ext cx="1087120" cy="1087120"/>
          </a:xfrm>
          <a:prstGeom prst="rect">
            <a:avLst/>
          </a:prstGeom>
        </p:spPr>
      </p:pic>
      <p:pic>
        <p:nvPicPr>
          <p:cNvPr id="50" name="Picture 10" descr="Rectangle&#10;&#10;Description automatically generated with medium confidence">
            <a:extLst>
              <a:ext uri="{FF2B5EF4-FFF2-40B4-BE49-F238E27FC236}">
                <a16:creationId xmlns:a16="http://schemas.microsoft.com/office/drawing/2014/main" id="{6D6F1282-1BF5-AFBF-7B6A-FA5F60BF4A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289" y="3732427"/>
            <a:ext cx="853364" cy="853364"/>
          </a:xfrm>
          <a:prstGeom prst="rect">
            <a:avLst/>
          </a:prstGeom>
        </p:spPr>
      </p:pic>
      <p:pic>
        <p:nvPicPr>
          <p:cNvPr id="51" name="Picture 16" descr="Logo&#10;&#10;Description automatically generated with medium confidence">
            <a:extLst>
              <a:ext uri="{FF2B5EF4-FFF2-40B4-BE49-F238E27FC236}">
                <a16:creationId xmlns:a16="http://schemas.microsoft.com/office/drawing/2014/main" id="{84FC317A-5546-E2A2-6775-FB691EFBE61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948" y="3223124"/>
            <a:ext cx="900889" cy="900889"/>
          </a:xfrm>
          <a:prstGeom prst="rect">
            <a:avLst/>
          </a:prstGeom>
        </p:spPr>
      </p:pic>
      <p:pic>
        <p:nvPicPr>
          <p:cNvPr id="52" name="Picture 18" descr="A picture containing icon&#10;&#10;Description automatically generated">
            <a:extLst>
              <a:ext uri="{FF2B5EF4-FFF2-40B4-BE49-F238E27FC236}">
                <a16:creationId xmlns:a16="http://schemas.microsoft.com/office/drawing/2014/main" id="{7A7AFCB6-716E-F8B3-4A76-B6A7DEF24A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0975" y="2829099"/>
            <a:ext cx="857501" cy="857501"/>
          </a:xfrm>
          <a:prstGeom prst="rect">
            <a:avLst/>
          </a:prstGeom>
        </p:spPr>
      </p:pic>
      <p:pic>
        <p:nvPicPr>
          <p:cNvPr id="54" name="그림 53">
            <a:extLst>
              <a:ext uri="{FF2B5EF4-FFF2-40B4-BE49-F238E27FC236}">
                <a16:creationId xmlns:a16="http://schemas.microsoft.com/office/drawing/2014/main" id="{A4BE073A-0BC4-B513-A070-6CA7896D6B7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66172" y="2937354"/>
            <a:ext cx="1402420" cy="1402420"/>
          </a:xfrm>
          <a:prstGeom prst="rect">
            <a:avLst/>
          </a:prstGeom>
        </p:spPr>
      </p:pic>
      <p:sp>
        <p:nvSpPr>
          <p:cNvPr id="59" name="TextBox 58">
            <a:extLst>
              <a:ext uri="{FF2B5EF4-FFF2-40B4-BE49-F238E27FC236}">
                <a16:creationId xmlns:a16="http://schemas.microsoft.com/office/drawing/2014/main" id="{A40F8DF3-0797-B230-711F-EE48E02724DA}"/>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60" name="TextBox 59">
            <a:extLst>
              <a:ext uri="{FF2B5EF4-FFF2-40B4-BE49-F238E27FC236}">
                <a16:creationId xmlns:a16="http://schemas.microsoft.com/office/drawing/2014/main" id="{BC51B61A-851C-22F5-D273-FF3CD5663644}"/>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61" name="TextBox 60">
            <a:extLst>
              <a:ext uri="{FF2B5EF4-FFF2-40B4-BE49-F238E27FC236}">
                <a16:creationId xmlns:a16="http://schemas.microsoft.com/office/drawing/2014/main" id="{11606FEA-597B-A701-B9C5-4DBFC79B22E4}"/>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62" name="Rectangle 63">
            <a:extLst>
              <a:ext uri="{FF2B5EF4-FFF2-40B4-BE49-F238E27FC236}">
                <a16:creationId xmlns:a16="http://schemas.microsoft.com/office/drawing/2014/main" id="{1D9F049F-C659-99C0-5E53-602568652876}"/>
              </a:ext>
            </a:extLst>
          </p:cNvPr>
          <p:cNvSpPr>
            <a:spLocks noChangeArrowheads="1"/>
          </p:cNvSpPr>
          <p:nvPr/>
        </p:nvSpPr>
        <p:spPr bwMode="auto">
          <a:xfrm>
            <a:off x="10466172" y="560312"/>
            <a:ext cx="1717213" cy="45719"/>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63" name="그림 62">
            <a:extLst>
              <a:ext uri="{FF2B5EF4-FFF2-40B4-BE49-F238E27FC236}">
                <a16:creationId xmlns:a16="http://schemas.microsoft.com/office/drawing/2014/main" id="{80ACFC0B-F062-DCEF-4406-311545C74B3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sp>
        <p:nvSpPr>
          <p:cNvPr id="64" name="TextBox 63">
            <a:extLst>
              <a:ext uri="{FF2B5EF4-FFF2-40B4-BE49-F238E27FC236}">
                <a16:creationId xmlns:a16="http://schemas.microsoft.com/office/drawing/2014/main" id="{F681F934-95C8-F6CC-1D81-67AB4D0E513A}"/>
              </a:ext>
            </a:extLst>
          </p:cNvPr>
          <p:cNvSpPr txBox="1"/>
          <p:nvPr/>
        </p:nvSpPr>
        <p:spPr>
          <a:xfrm>
            <a:off x="10345678"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Part5</a:t>
            </a:r>
          </a:p>
        </p:txBody>
      </p:sp>
      <p:sp>
        <p:nvSpPr>
          <p:cNvPr id="65" name="TextBox 64">
            <a:extLst>
              <a:ext uri="{FF2B5EF4-FFF2-40B4-BE49-F238E27FC236}">
                <a16:creationId xmlns:a16="http://schemas.microsoft.com/office/drawing/2014/main" id="{AA941A48-C64A-D717-011E-3CD86196B48A}"/>
              </a:ext>
            </a:extLst>
          </p:cNvPr>
          <p:cNvSpPr txBox="1"/>
          <p:nvPr/>
        </p:nvSpPr>
        <p:spPr>
          <a:xfrm>
            <a:off x="10345678" y="190993"/>
            <a:ext cx="1459054"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Conclusion</a:t>
            </a:r>
            <a:endParaRPr lang="ko-KR" altLang="en-US" sz="2000" dirty="0">
              <a:latin typeface="DINPro-Medium" panose="02000503030000020004" pitchFamily="50" charset="0"/>
              <a:ea typeface="ic 모던고딕 B" pitchFamily="18" charset="-127"/>
            </a:endParaRPr>
          </a:p>
        </p:txBody>
      </p:sp>
    </p:spTree>
    <p:extLst>
      <p:ext uri="{BB962C8B-B14F-4D97-AF65-F5344CB8AC3E}">
        <p14:creationId xmlns:p14="http://schemas.microsoft.com/office/powerpoint/2010/main" val="2038247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5494"/>
            <a:ext cx="12245344" cy="646331"/>
          </a:xfrm>
          <a:noFill/>
        </p:spPr>
        <p:txBody>
          <a:bodyPr wrap="square" rtlCol="0">
            <a:spAutoFit/>
          </a:bodyPr>
          <a:lstStyle/>
          <a:p>
            <a:pPr algn="ctr"/>
            <a:r>
              <a:rPr lang="en-US" altLang="zh-CN" sz="4000">
                <a:latin typeface="DINPro-Medium" panose="02000503030000020004" pitchFamily="50" charset="0"/>
                <a:ea typeface="ic 모던고딕 B" pitchFamily="18" charset="-127"/>
                <a:cs typeface="+mn-cs"/>
              </a:rPr>
              <a:t>Answer for Primary Questions</a:t>
            </a:r>
            <a:endParaRPr lang="en-US" altLang="zh-CN" sz="4000" dirty="0">
              <a:latin typeface="DINPro-Medium" panose="02000503030000020004" pitchFamily="50" charset="0"/>
              <a:ea typeface="ic 모던고딕 B" pitchFamily="18" charset="-127"/>
              <a:cs typeface="+mn-cs"/>
            </a:endParaRPr>
          </a:p>
        </p:txBody>
      </p:sp>
      <p:pic>
        <p:nvPicPr>
          <p:cNvPr id="44" name="그림 2" descr="텍스트, 벡터그래픽이(가) 표시된 사진&#10;&#10;자동 생성된 설명">
            <a:extLst>
              <a:ext uri="{FF2B5EF4-FFF2-40B4-BE49-F238E27FC236}">
                <a16:creationId xmlns:a16="http://schemas.microsoft.com/office/drawing/2014/main" id="{15A8B5D7-4094-DFC9-143E-7F8F3BBF77C5}"/>
              </a:ext>
            </a:extLst>
          </p:cNvPr>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592489" y="6211666"/>
            <a:ext cx="2599508" cy="646331"/>
          </a:xfrm>
          <a:prstGeom prst="rect">
            <a:avLst/>
          </a:prstGeom>
        </p:spPr>
      </p:pic>
      <p:pic>
        <p:nvPicPr>
          <p:cNvPr id="45" name="그림 5" descr="텍스트, 벡터그래픽이(가) 표시된 사진&#10;&#10;자동 생성된 설명">
            <a:extLst>
              <a:ext uri="{FF2B5EF4-FFF2-40B4-BE49-F238E27FC236}">
                <a16:creationId xmlns:a16="http://schemas.microsoft.com/office/drawing/2014/main" id="{9DF35C88-5F66-C5CC-5CFB-C71EF99D3CB8}"/>
              </a:ext>
            </a:extLst>
          </p:cNvPr>
          <p:cNvPicPr>
            <a:picLocks noChangeAspect="1"/>
          </p:cNvPicPr>
          <p:nvPr/>
        </p:nvPicPr>
        <p:blipFill rotWithShape="1">
          <a:blip r:embed="rId3" cstate="print">
            <a:alphaModFix amt="80000"/>
            <a:extLst>
              <a:ext uri="{BEBA8EAE-BF5A-486C-A8C5-ECC9F3942E4B}">
                <a14:imgProps xmlns:a14="http://schemas.microsoft.com/office/drawing/2010/main">
                  <a14:imgLayer r:embed="rId4">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1"/>
            <a:ext cx="2377440" cy="691824"/>
          </a:xfrm>
          <a:prstGeom prst="rect">
            <a:avLst/>
          </a:prstGeom>
        </p:spPr>
      </p:pic>
      <p:pic>
        <p:nvPicPr>
          <p:cNvPr id="7" name="그림 46">
            <a:extLst>
              <a:ext uri="{FF2B5EF4-FFF2-40B4-BE49-F238E27FC236}">
                <a16:creationId xmlns:a16="http://schemas.microsoft.com/office/drawing/2014/main" id="{E2282987-7B48-BB36-4FB3-3FCAC3DFFE7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980815" y="1463868"/>
            <a:ext cx="523220" cy="523220"/>
          </a:xfrm>
          <a:prstGeom prst="rect">
            <a:avLst/>
          </a:prstGeom>
        </p:spPr>
      </p:pic>
      <p:pic>
        <p:nvPicPr>
          <p:cNvPr id="8" name="그림 48">
            <a:extLst>
              <a:ext uri="{FF2B5EF4-FFF2-40B4-BE49-F238E27FC236}">
                <a16:creationId xmlns:a16="http://schemas.microsoft.com/office/drawing/2014/main" id="{3C78C0E5-1579-90BB-BB04-CB3CAC0C4B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95480" y="1484550"/>
            <a:ext cx="531946" cy="531946"/>
          </a:xfrm>
          <a:prstGeom prst="rect">
            <a:avLst/>
          </a:prstGeom>
        </p:spPr>
      </p:pic>
      <p:sp>
        <p:nvSpPr>
          <p:cNvPr id="11" name="TextBox 10">
            <a:extLst>
              <a:ext uri="{FF2B5EF4-FFF2-40B4-BE49-F238E27FC236}">
                <a16:creationId xmlns:a16="http://schemas.microsoft.com/office/drawing/2014/main" id="{8EDF7016-B2B8-BFBC-4E9E-DA13AC0D0D68}"/>
              </a:ext>
            </a:extLst>
          </p:cNvPr>
          <p:cNvSpPr txBox="1"/>
          <p:nvPr/>
        </p:nvSpPr>
        <p:spPr>
          <a:xfrm>
            <a:off x="411944" y="2039547"/>
            <a:ext cx="7093670"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E</a:t>
            </a:r>
            <a:r>
              <a:rPr lang="en-US" sz="1900" kern="100" dirty="0">
                <a:solidFill>
                  <a:srgbClr val="000000"/>
                </a:solidFill>
                <a:effectLst/>
                <a:latin typeface="DINPro-Medium" panose="02000503030000020004" pitchFamily="50" charset="0"/>
                <a:ea typeface="Arial" panose="020B0604020202020204" pitchFamily="34" charset="0"/>
              </a:rPr>
              <a:t>ffective Strategies to </a:t>
            </a:r>
            <a:r>
              <a:rPr lang="en-US" sz="1900" kern="100" dirty="0">
                <a:solidFill>
                  <a:srgbClr val="000000"/>
                </a:solidFill>
                <a:latin typeface="DINPro-Medium" panose="02000503030000020004" pitchFamily="50" charset="0"/>
                <a:ea typeface="Arial" panose="020B0604020202020204" pitchFamily="34" charset="0"/>
              </a:rPr>
              <a:t>r</a:t>
            </a:r>
            <a:r>
              <a:rPr lang="en-US" sz="1900" kern="100" dirty="0">
                <a:solidFill>
                  <a:srgbClr val="000000"/>
                </a:solidFill>
                <a:effectLst/>
                <a:latin typeface="DINPro-Medium" panose="02000503030000020004" pitchFamily="50" charset="0"/>
                <a:ea typeface="Arial" panose="020B0604020202020204" pitchFamily="34" charset="0"/>
              </a:rPr>
              <a:t>educe churn?</a:t>
            </a:r>
            <a:endParaRPr lang="en-US" sz="1900" kern="100" dirty="0">
              <a:solidFill>
                <a:srgbClr val="000000"/>
              </a:solidFill>
              <a:effectLst/>
              <a:latin typeface="DINPro-Medium" panose="02000503030000020004" pitchFamily="50" charset="0"/>
              <a:ea typeface="바탕" panose="02030600000101010101" pitchFamily="18" charset="-127"/>
            </a:endParaRPr>
          </a:p>
        </p:txBody>
      </p:sp>
      <p:pic>
        <p:nvPicPr>
          <p:cNvPr id="55" name="그림 54">
            <a:extLst>
              <a:ext uri="{FF2B5EF4-FFF2-40B4-BE49-F238E27FC236}">
                <a16:creationId xmlns:a16="http://schemas.microsoft.com/office/drawing/2014/main" id="{3F9954E7-B5D0-7A72-544B-4110FF8C30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14330" y="2585891"/>
            <a:ext cx="1402420" cy="1402420"/>
          </a:xfrm>
          <a:prstGeom prst="rect">
            <a:avLst/>
          </a:prstGeom>
        </p:spPr>
      </p:pic>
      <p:pic>
        <p:nvPicPr>
          <p:cNvPr id="56" name="그림 55" descr="텍스트, 표지판, 옥외설치물이(가) 표시된 사진&#10;&#10;자동 생성된 설명">
            <a:extLst>
              <a:ext uri="{FF2B5EF4-FFF2-40B4-BE49-F238E27FC236}">
                <a16:creationId xmlns:a16="http://schemas.microsoft.com/office/drawing/2014/main" id="{8A670EE0-03DC-0D87-6114-95711DF735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30007" y="2585891"/>
            <a:ext cx="1450065" cy="1450065"/>
          </a:xfrm>
          <a:prstGeom prst="rect">
            <a:avLst/>
          </a:prstGeom>
        </p:spPr>
      </p:pic>
      <p:sp>
        <p:nvSpPr>
          <p:cNvPr id="57" name="TextBox 56">
            <a:extLst>
              <a:ext uri="{FF2B5EF4-FFF2-40B4-BE49-F238E27FC236}">
                <a16:creationId xmlns:a16="http://schemas.microsoft.com/office/drawing/2014/main" id="{0910F3A8-6F75-A812-FE29-6C3EE2F199CB}"/>
              </a:ext>
            </a:extLst>
          </p:cNvPr>
          <p:cNvSpPr txBox="1"/>
          <p:nvPr/>
        </p:nvSpPr>
        <p:spPr>
          <a:xfrm>
            <a:off x="5439816" y="2039547"/>
            <a:ext cx="7093670" cy="391389"/>
          </a:xfrm>
          <a:prstGeom prst="rect">
            <a:avLst/>
          </a:prstGeom>
          <a:noFill/>
        </p:spPr>
        <p:txBody>
          <a:bodyPr wrap="square">
            <a:spAutoFit/>
          </a:bodyPr>
          <a:lstStyle/>
          <a:p>
            <a:pPr lvl="0" algn="just" latinLnBrk="1">
              <a:lnSpc>
                <a:spcPct val="107000"/>
              </a:lnSpc>
              <a:spcAft>
                <a:spcPts val="800"/>
              </a:spcAft>
            </a:pPr>
            <a:r>
              <a:rPr lang="en-US" sz="1900" kern="100">
                <a:solidFill>
                  <a:srgbClr val="000000"/>
                </a:solidFill>
                <a:effectLst/>
                <a:latin typeface="DINPro-Medium" panose="02000503030000020004" pitchFamily="50" charset="0"/>
                <a:ea typeface="바탕" panose="02030600000101010101" pitchFamily="18" charset="-127"/>
              </a:rPr>
              <a:t>Best </a:t>
            </a:r>
            <a:r>
              <a:rPr lang="en-US" sz="1900" kern="100">
                <a:solidFill>
                  <a:srgbClr val="000000"/>
                </a:solidFill>
                <a:latin typeface="DINPro-Medium" panose="02000503030000020004" pitchFamily="50" charset="0"/>
                <a:ea typeface="바탕" panose="02030600000101010101" pitchFamily="18" charset="-127"/>
              </a:rPr>
              <a:t>M</a:t>
            </a:r>
            <a:r>
              <a:rPr lang="en-US" sz="1900" kern="100">
                <a:solidFill>
                  <a:srgbClr val="000000"/>
                </a:solidFill>
                <a:effectLst/>
                <a:latin typeface="DINPro-Medium" panose="02000503030000020004" pitchFamily="50" charset="0"/>
                <a:ea typeface="바탕" panose="02030600000101010101" pitchFamily="18" charset="-127"/>
              </a:rPr>
              <a:t>ethods make loyalty </a:t>
            </a:r>
            <a:r>
              <a:rPr lang="en-US" sz="1900" kern="100">
                <a:solidFill>
                  <a:srgbClr val="000000"/>
                </a:solidFill>
                <a:latin typeface="DINPro-Medium" panose="02000503030000020004" pitchFamily="50" charset="0"/>
                <a:ea typeface="바탕" panose="02030600000101010101" pitchFamily="18" charset="-127"/>
              </a:rPr>
              <a:t>&amp; </a:t>
            </a:r>
            <a:r>
              <a:rPr lang="en-US" sz="1900" kern="100">
                <a:solidFill>
                  <a:srgbClr val="000000"/>
                </a:solidFill>
                <a:effectLst/>
                <a:latin typeface="DINPro-Medium" panose="02000503030000020004" pitchFamily="50" charset="0"/>
                <a:ea typeface="바탕" panose="02030600000101010101" pitchFamily="18" charset="-127"/>
              </a:rPr>
              <a:t>engagement</a:t>
            </a:r>
            <a:r>
              <a:rPr lang="en-US" sz="1900" kern="100" dirty="0">
                <a:solidFill>
                  <a:srgbClr val="000000"/>
                </a:solidFill>
                <a:effectLst/>
                <a:latin typeface="DINPro-Medium" panose="02000503030000020004" pitchFamily="50" charset="0"/>
                <a:ea typeface="바탕" panose="02030600000101010101" pitchFamily="18" charset="-127"/>
              </a:rPr>
              <a:t>?</a:t>
            </a:r>
          </a:p>
        </p:txBody>
      </p:sp>
      <p:pic>
        <p:nvPicPr>
          <p:cNvPr id="4" name="그림 3">
            <a:extLst>
              <a:ext uri="{FF2B5EF4-FFF2-40B4-BE49-F238E27FC236}">
                <a16:creationId xmlns:a16="http://schemas.microsoft.com/office/drawing/2014/main" id="{D5584506-E081-CB59-7D66-18AE37CD0EE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25484" y="2522016"/>
            <a:ext cx="1466295" cy="1466295"/>
          </a:xfrm>
          <a:prstGeom prst="rect">
            <a:avLst/>
          </a:prstGeom>
        </p:spPr>
      </p:pic>
      <p:pic>
        <p:nvPicPr>
          <p:cNvPr id="13" name="그림 12">
            <a:extLst>
              <a:ext uri="{FF2B5EF4-FFF2-40B4-BE49-F238E27FC236}">
                <a16:creationId xmlns:a16="http://schemas.microsoft.com/office/drawing/2014/main" id="{B371B859-57C8-95B4-F2D5-BFF10B180B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01620" y="3989557"/>
            <a:ext cx="1450065" cy="1450065"/>
          </a:xfrm>
          <a:prstGeom prst="rect">
            <a:avLst/>
          </a:prstGeom>
        </p:spPr>
      </p:pic>
      <p:pic>
        <p:nvPicPr>
          <p:cNvPr id="15" name="그림 14">
            <a:extLst>
              <a:ext uri="{FF2B5EF4-FFF2-40B4-BE49-F238E27FC236}">
                <a16:creationId xmlns:a16="http://schemas.microsoft.com/office/drawing/2014/main" id="{3CAF1B50-8E6A-9F84-6F50-E4D5B0C6460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88939" y="2544958"/>
            <a:ext cx="1466295" cy="1466295"/>
          </a:xfrm>
          <a:prstGeom prst="rect">
            <a:avLst/>
          </a:prstGeom>
        </p:spPr>
      </p:pic>
      <p:pic>
        <p:nvPicPr>
          <p:cNvPr id="17" name="그림 16">
            <a:extLst>
              <a:ext uri="{FF2B5EF4-FFF2-40B4-BE49-F238E27FC236}">
                <a16:creationId xmlns:a16="http://schemas.microsoft.com/office/drawing/2014/main" id="{978CAE92-1CAE-7349-A0B9-11BF3C02948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21190" y="4237828"/>
            <a:ext cx="1201794" cy="1201794"/>
          </a:xfrm>
          <a:prstGeom prst="rect">
            <a:avLst/>
          </a:prstGeom>
        </p:spPr>
      </p:pic>
      <p:sp>
        <p:nvSpPr>
          <p:cNvPr id="18" name="TextBox 17">
            <a:extLst>
              <a:ext uri="{FF2B5EF4-FFF2-40B4-BE49-F238E27FC236}">
                <a16:creationId xmlns:a16="http://schemas.microsoft.com/office/drawing/2014/main" id="{A71ECF9A-565B-0501-CD13-C2AA5323DCF8}"/>
              </a:ext>
            </a:extLst>
          </p:cNvPr>
          <p:cNvSpPr txBox="1"/>
          <p:nvPr/>
        </p:nvSpPr>
        <p:spPr>
          <a:xfrm>
            <a:off x="1685034" y="4237828"/>
            <a:ext cx="1638001" cy="923330"/>
          </a:xfrm>
          <a:prstGeom prst="rect">
            <a:avLst/>
          </a:prstGeom>
          <a:noFill/>
        </p:spPr>
        <p:txBody>
          <a:bodyPr wrap="square">
            <a:spAutoFit/>
          </a:bodyPr>
          <a:lstStyle/>
          <a:p>
            <a:pPr algn="ctr"/>
            <a:r>
              <a:rPr lang="en-US">
                <a:latin typeface="DINPro-Light" panose="02000504040000020003" pitchFamily="50" charset="0"/>
              </a:rPr>
              <a:t>More </a:t>
            </a:r>
          </a:p>
          <a:p>
            <a:pPr algn="ctr"/>
            <a:r>
              <a:rPr lang="en-US">
                <a:latin typeface="DINPro-Light" panose="02000504040000020003" pitchFamily="50" charset="0"/>
              </a:rPr>
              <a:t>Active </a:t>
            </a:r>
          </a:p>
          <a:p>
            <a:pPr algn="ctr"/>
            <a:r>
              <a:rPr lang="en-US">
                <a:latin typeface="DINPro-Light" panose="02000504040000020003" pitchFamily="50" charset="0"/>
              </a:rPr>
              <a:t>Membership</a:t>
            </a:r>
            <a:endParaRPr lang="en-US"/>
          </a:p>
        </p:txBody>
      </p:sp>
      <p:sp>
        <p:nvSpPr>
          <p:cNvPr id="19" name="TextBox 18">
            <a:extLst>
              <a:ext uri="{FF2B5EF4-FFF2-40B4-BE49-F238E27FC236}">
                <a16:creationId xmlns:a16="http://schemas.microsoft.com/office/drawing/2014/main" id="{43F6CF03-A92C-4A7E-8641-44B21185DF1A}"/>
              </a:ext>
            </a:extLst>
          </p:cNvPr>
          <p:cNvSpPr txBox="1"/>
          <p:nvPr/>
        </p:nvSpPr>
        <p:spPr>
          <a:xfrm>
            <a:off x="4444717" y="2931997"/>
            <a:ext cx="1919556" cy="646331"/>
          </a:xfrm>
          <a:prstGeom prst="rect">
            <a:avLst/>
          </a:prstGeom>
          <a:noFill/>
        </p:spPr>
        <p:txBody>
          <a:bodyPr wrap="square">
            <a:spAutoFit/>
          </a:bodyPr>
          <a:lstStyle/>
          <a:p>
            <a:pPr algn="ctr"/>
            <a:r>
              <a:rPr lang="en-US">
                <a:latin typeface="DINPro-Medium" panose="02000503030000020004" pitchFamily="50" charset="0"/>
              </a:rPr>
              <a:t>Using</a:t>
            </a:r>
          </a:p>
          <a:p>
            <a:pPr algn="ctr"/>
            <a:r>
              <a:rPr lang="en-US">
                <a:latin typeface="DINPro-Medium" panose="02000503030000020004" pitchFamily="50" charset="0"/>
              </a:rPr>
              <a:t>Personalization</a:t>
            </a:r>
          </a:p>
        </p:txBody>
      </p:sp>
      <p:sp>
        <p:nvSpPr>
          <p:cNvPr id="20" name="TextBox 19">
            <a:extLst>
              <a:ext uri="{FF2B5EF4-FFF2-40B4-BE49-F238E27FC236}">
                <a16:creationId xmlns:a16="http://schemas.microsoft.com/office/drawing/2014/main" id="{D341D44D-9972-F797-85C3-B11C0569E201}"/>
              </a:ext>
            </a:extLst>
          </p:cNvPr>
          <p:cNvSpPr txBox="1"/>
          <p:nvPr/>
        </p:nvSpPr>
        <p:spPr>
          <a:xfrm>
            <a:off x="9646886" y="2931997"/>
            <a:ext cx="2094990" cy="646331"/>
          </a:xfrm>
          <a:prstGeom prst="rect">
            <a:avLst/>
          </a:prstGeom>
          <a:noFill/>
        </p:spPr>
        <p:txBody>
          <a:bodyPr wrap="square">
            <a:spAutoFit/>
          </a:bodyPr>
          <a:lstStyle/>
          <a:p>
            <a:pPr algn="ctr"/>
            <a:r>
              <a:rPr lang="en-US">
                <a:latin typeface="DINPro-Medium" panose="02000503030000020004" pitchFamily="50" charset="0"/>
              </a:rPr>
              <a:t>Rewards</a:t>
            </a:r>
          </a:p>
          <a:p>
            <a:pPr algn="ctr"/>
            <a:r>
              <a:rPr lang="en-US">
                <a:latin typeface="DINPro-Medium" panose="02000503030000020004" pitchFamily="50" charset="0"/>
              </a:rPr>
              <a:t>&amp; Loyalty program</a:t>
            </a:r>
          </a:p>
        </p:txBody>
      </p:sp>
      <p:sp>
        <p:nvSpPr>
          <p:cNvPr id="22" name="TextBox 21">
            <a:extLst>
              <a:ext uri="{FF2B5EF4-FFF2-40B4-BE49-F238E27FC236}">
                <a16:creationId xmlns:a16="http://schemas.microsoft.com/office/drawing/2014/main" id="{56C518FF-6452-50F0-D615-A56E4D6CA2A9}"/>
              </a:ext>
            </a:extLst>
          </p:cNvPr>
          <p:cNvSpPr txBox="1"/>
          <p:nvPr/>
        </p:nvSpPr>
        <p:spPr>
          <a:xfrm>
            <a:off x="4444717" y="4391423"/>
            <a:ext cx="1919556" cy="646331"/>
          </a:xfrm>
          <a:prstGeom prst="rect">
            <a:avLst/>
          </a:prstGeom>
          <a:noFill/>
        </p:spPr>
        <p:txBody>
          <a:bodyPr wrap="square">
            <a:spAutoFit/>
          </a:bodyPr>
          <a:lstStyle/>
          <a:p>
            <a:pPr algn="ctr"/>
            <a:r>
              <a:rPr lang="en-US">
                <a:latin typeface="DINPro-Medium" panose="02000503030000020004" pitchFamily="50" charset="0"/>
              </a:rPr>
              <a:t>Improving</a:t>
            </a:r>
          </a:p>
          <a:p>
            <a:pPr algn="ctr"/>
            <a:r>
              <a:rPr lang="en-US">
                <a:latin typeface="DINPro-Medium" panose="02000503030000020004" pitchFamily="50" charset="0"/>
              </a:rPr>
              <a:t>Service</a:t>
            </a:r>
          </a:p>
        </p:txBody>
      </p:sp>
      <p:sp>
        <p:nvSpPr>
          <p:cNvPr id="23" name="TextBox 22">
            <a:extLst>
              <a:ext uri="{FF2B5EF4-FFF2-40B4-BE49-F238E27FC236}">
                <a16:creationId xmlns:a16="http://schemas.microsoft.com/office/drawing/2014/main" id="{7A315DBF-B4D4-8B3D-7D2C-E61C6EC38788}"/>
              </a:ext>
            </a:extLst>
          </p:cNvPr>
          <p:cNvSpPr txBox="1"/>
          <p:nvPr/>
        </p:nvSpPr>
        <p:spPr>
          <a:xfrm>
            <a:off x="9734603" y="4382839"/>
            <a:ext cx="1919556" cy="646331"/>
          </a:xfrm>
          <a:prstGeom prst="rect">
            <a:avLst/>
          </a:prstGeom>
          <a:noFill/>
        </p:spPr>
        <p:txBody>
          <a:bodyPr wrap="square">
            <a:spAutoFit/>
          </a:bodyPr>
          <a:lstStyle/>
          <a:p>
            <a:pPr algn="ctr"/>
            <a:r>
              <a:rPr lang="en-US">
                <a:latin typeface="DINPro-Medium" panose="02000503030000020004" pitchFamily="50" charset="0"/>
              </a:rPr>
              <a:t>Offering </a:t>
            </a:r>
          </a:p>
          <a:p>
            <a:pPr algn="ctr"/>
            <a:r>
              <a:rPr lang="en-US">
                <a:latin typeface="DINPro-Medium" panose="02000503030000020004" pitchFamily="50" charset="0"/>
              </a:rPr>
              <a:t>New Products</a:t>
            </a:r>
          </a:p>
        </p:txBody>
      </p:sp>
      <p:sp>
        <p:nvSpPr>
          <p:cNvPr id="24" name="TextBox 23">
            <a:extLst>
              <a:ext uri="{FF2B5EF4-FFF2-40B4-BE49-F238E27FC236}">
                <a16:creationId xmlns:a16="http://schemas.microsoft.com/office/drawing/2014/main" id="{6143CF8A-7F03-46C6-14CE-C42D75D33974}"/>
              </a:ext>
            </a:extLst>
          </p:cNvPr>
          <p:cNvSpPr txBox="1"/>
          <p:nvPr/>
        </p:nvSpPr>
        <p:spPr>
          <a:xfrm>
            <a:off x="10611031" y="5588"/>
            <a:ext cx="615681" cy="307777"/>
          </a:xfrm>
          <a:prstGeom prst="rect">
            <a:avLst/>
          </a:prstGeom>
          <a:noFill/>
        </p:spPr>
        <p:txBody>
          <a:bodyPr wrap="none" rtlCol="0">
            <a:spAutoFit/>
          </a:bodyPr>
          <a:lstStyle/>
          <a:p>
            <a:r>
              <a:rPr lang="en-US" altLang="ko-KR" sz="1400">
                <a:solidFill>
                  <a:schemeClr val="bg1"/>
                </a:solidFill>
                <a:latin typeface="DINPro-Light" panose="02000504040000020003" pitchFamily="50" charset="0"/>
                <a:ea typeface="ic 모던고딕 L" pitchFamily="18" charset="-127"/>
              </a:rPr>
              <a:t>Part3</a:t>
            </a:r>
          </a:p>
        </p:txBody>
      </p:sp>
      <p:sp>
        <p:nvSpPr>
          <p:cNvPr id="25" name="TextBox 24">
            <a:extLst>
              <a:ext uri="{FF2B5EF4-FFF2-40B4-BE49-F238E27FC236}">
                <a16:creationId xmlns:a16="http://schemas.microsoft.com/office/drawing/2014/main" id="{D04B72F6-3ADE-88A5-D636-11543148C047}"/>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7" name="TextBox 26">
            <a:extLst>
              <a:ext uri="{FF2B5EF4-FFF2-40B4-BE49-F238E27FC236}">
                <a16:creationId xmlns:a16="http://schemas.microsoft.com/office/drawing/2014/main" id="{0799CF8B-A53A-4A04-3EF9-9B8BC4A899C9}"/>
              </a:ext>
            </a:extLst>
          </p:cNvPr>
          <p:cNvSpPr txBox="1"/>
          <p:nvPr/>
        </p:nvSpPr>
        <p:spPr>
          <a:xfrm>
            <a:off x="10599063" y="174424"/>
            <a:ext cx="1142813" cy="400110"/>
          </a:xfrm>
          <a:prstGeom prst="rect">
            <a:avLst/>
          </a:prstGeom>
          <a:noFill/>
        </p:spPr>
        <p:txBody>
          <a:bodyPr wrap="none" rtlCol="0">
            <a:spAutoFit/>
          </a:bodyPr>
          <a:lstStyle/>
          <a:p>
            <a:r>
              <a:rPr lang="en-US" altLang="ko-KR" sz="2000">
                <a:solidFill>
                  <a:schemeClr val="bg1"/>
                </a:solidFill>
                <a:latin typeface="DINPro-Medium" panose="02000503030000020004" pitchFamily="50" charset="0"/>
                <a:ea typeface="ic 모던고딕 B" pitchFamily="18" charset="-127"/>
              </a:rPr>
              <a:t>Analysis</a:t>
            </a:r>
            <a:endParaRPr lang="ko-KR" altLang="en-US" sz="2000" dirty="0">
              <a:solidFill>
                <a:schemeClr val="bg1"/>
              </a:solidFill>
              <a:latin typeface="DINPro-Medium" panose="02000503030000020004" pitchFamily="50" charset="0"/>
              <a:ea typeface="ic 모던고딕 B" pitchFamily="18" charset="-127"/>
            </a:endParaRPr>
          </a:p>
        </p:txBody>
      </p:sp>
      <p:sp>
        <p:nvSpPr>
          <p:cNvPr id="28" name="Rectangle 63">
            <a:extLst>
              <a:ext uri="{FF2B5EF4-FFF2-40B4-BE49-F238E27FC236}">
                <a16:creationId xmlns:a16="http://schemas.microsoft.com/office/drawing/2014/main" id="{0DBFCE8B-A871-40C0-216F-33C16A964D1A}"/>
              </a:ext>
            </a:extLst>
          </p:cNvPr>
          <p:cNvSpPr>
            <a:spLocks noChangeArrowheads="1"/>
          </p:cNvSpPr>
          <p:nvPr/>
        </p:nvSpPr>
        <p:spPr bwMode="auto">
          <a:xfrm>
            <a:off x="10466172" y="560312"/>
            <a:ext cx="1717213" cy="45719"/>
          </a:xfrm>
          <a:prstGeom prst="rect">
            <a:avLst/>
          </a:prstGeom>
          <a:solidFill>
            <a:srgbClr val="4FCFF7"/>
          </a:solidFill>
          <a:ln>
            <a:noFill/>
          </a:ln>
        </p:spPr>
        <p:txBody>
          <a:bodyPr vert="horz" wrap="square" lIns="91440" tIns="45720" rIns="91440" bIns="45720" numCol="1" anchor="t" anchorCtr="0" compatLnSpc="1">
            <a:prstTxWarp prst="textNoShape">
              <a:avLst/>
            </a:prstTxWarp>
          </a:bodyPr>
          <a:lstStyle/>
          <a:p>
            <a:endParaRPr lang="ko-KR" altLang="en-US"/>
          </a:p>
        </p:txBody>
      </p:sp>
      <p:pic>
        <p:nvPicPr>
          <p:cNvPr id="33" name="그림 32">
            <a:extLst>
              <a:ext uri="{FF2B5EF4-FFF2-40B4-BE49-F238E27FC236}">
                <a16:creationId xmlns:a16="http://schemas.microsoft.com/office/drawing/2014/main" id="{8023F320-8204-5D3A-EBAC-41C5B60EC3B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1750947" y="101219"/>
            <a:ext cx="397145" cy="397145"/>
          </a:xfrm>
          <a:prstGeom prst="rect">
            <a:avLst/>
          </a:prstGeom>
        </p:spPr>
      </p:pic>
      <p:sp>
        <p:nvSpPr>
          <p:cNvPr id="37" name="TextBox 36">
            <a:extLst>
              <a:ext uri="{FF2B5EF4-FFF2-40B4-BE49-F238E27FC236}">
                <a16:creationId xmlns:a16="http://schemas.microsoft.com/office/drawing/2014/main" id="{DE23FEE8-528A-60F0-1677-5AFFAFD299D2}"/>
              </a:ext>
            </a:extLst>
          </p:cNvPr>
          <p:cNvSpPr txBox="1"/>
          <p:nvPr/>
        </p:nvSpPr>
        <p:spPr>
          <a:xfrm>
            <a:off x="10345678" y="22157"/>
            <a:ext cx="615681" cy="307777"/>
          </a:xfrm>
          <a:prstGeom prst="rect">
            <a:avLst/>
          </a:prstGeom>
          <a:noFill/>
        </p:spPr>
        <p:txBody>
          <a:bodyPr wrap="none" rtlCol="0">
            <a:spAutoFit/>
          </a:bodyPr>
          <a:lstStyle/>
          <a:p>
            <a:r>
              <a:rPr lang="en-US" altLang="ko-KR" sz="1400">
                <a:latin typeface="DINPro-Light" panose="02000504040000020003" pitchFamily="50" charset="0"/>
                <a:ea typeface="ic 모던고딕 L" pitchFamily="18" charset="-127"/>
              </a:rPr>
              <a:t>Part5</a:t>
            </a:r>
          </a:p>
        </p:txBody>
      </p:sp>
      <p:sp>
        <p:nvSpPr>
          <p:cNvPr id="39" name="TextBox 38">
            <a:extLst>
              <a:ext uri="{FF2B5EF4-FFF2-40B4-BE49-F238E27FC236}">
                <a16:creationId xmlns:a16="http://schemas.microsoft.com/office/drawing/2014/main" id="{EC033919-6D82-3F48-EED9-2B7412A918B0}"/>
              </a:ext>
            </a:extLst>
          </p:cNvPr>
          <p:cNvSpPr txBox="1"/>
          <p:nvPr/>
        </p:nvSpPr>
        <p:spPr>
          <a:xfrm>
            <a:off x="10345678" y="190993"/>
            <a:ext cx="1459054" cy="400110"/>
          </a:xfrm>
          <a:prstGeom prst="rect">
            <a:avLst/>
          </a:prstGeom>
          <a:noFill/>
        </p:spPr>
        <p:txBody>
          <a:bodyPr wrap="none" rtlCol="0">
            <a:spAutoFit/>
          </a:bodyPr>
          <a:lstStyle/>
          <a:p>
            <a:r>
              <a:rPr lang="en-US" altLang="ko-KR" sz="2000">
                <a:latin typeface="DINPro-Medium" panose="02000503030000020004" pitchFamily="50" charset="0"/>
                <a:ea typeface="ic 모던고딕 B" pitchFamily="18" charset="-127"/>
              </a:rPr>
              <a:t>Conclusion</a:t>
            </a:r>
            <a:endParaRPr lang="ko-KR" altLang="en-US" sz="2000" dirty="0">
              <a:latin typeface="DINPro-Medium" panose="02000503030000020004" pitchFamily="50" charset="0"/>
              <a:ea typeface="ic 모던고딕 B" pitchFamily="18" charset="-127"/>
            </a:endParaRPr>
          </a:p>
        </p:txBody>
      </p:sp>
    </p:spTree>
    <p:extLst>
      <p:ext uri="{BB962C8B-B14F-4D97-AF65-F5344CB8AC3E}">
        <p14:creationId xmlns:p14="http://schemas.microsoft.com/office/powerpoint/2010/main" val="1283521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hart&#10;&#10;Description automatically generated"/>
          <p:cNvPicPr>
            <a:picLocks noChangeAspect="1"/>
          </p:cNvPicPr>
          <p:nvPr/>
        </p:nvPicPr>
        <p:blipFill rotWithShape="1">
          <a:blip r:embed="rId4"/>
          <a:srcRect l="22032" r="23725"/>
          <a:stretch>
            <a:fillRect/>
          </a:stretch>
        </p:blipFill>
        <p:spPr>
          <a:xfrm>
            <a:off x="4556011" y="1360393"/>
            <a:ext cx="3758743" cy="5197086"/>
          </a:xfrm>
          <a:prstGeom prst="rect">
            <a:avLst/>
          </a:prstGeom>
        </p:spPr>
      </p:pic>
      <p:cxnSp>
        <p:nvCxnSpPr>
          <p:cNvPr id="6" name="직선 연결선 5"/>
          <p:cNvCxnSpPr/>
          <p:nvPr/>
        </p:nvCxnSpPr>
        <p:spPr>
          <a:xfrm>
            <a:off x="1243446" y="1018307"/>
            <a:ext cx="9705109" cy="0"/>
          </a:xfrm>
          <a:prstGeom prst="line">
            <a:avLst/>
          </a:prstGeom>
          <a:ln w="19050">
            <a:solidFill>
              <a:srgbClr val="B2B2B2"/>
            </a:solidFill>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074852" y="294048"/>
            <a:ext cx="6221392" cy="707886"/>
          </a:xfrm>
          <a:prstGeom prst="rect">
            <a:avLst/>
          </a:prstGeom>
          <a:noFill/>
        </p:spPr>
        <p:txBody>
          <a:bodyPr wrap="square">
            <a:spAutoFit/>
          </a:bodyPr>
          <a:lstStyle/>
          <a:p>
            <a:pPr algn="ctr"/>
            <a:r>
              <a:rPr lang="en-US" sz="4000">
                <a:latin typeface="DINPro-Medium" panose="02000503030000020004" pitchFamily="50" charset="0"/>
              </a:rPr>
              <a:t>Q&amp;A</a:t>
            </a: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p:cNvSpPr/>
          <p:nvPr>
            <p:custDataLst>
              <p:tags r:id="rId4"/>
            </p:custDataLst>
          </p:nvPr>
        </p:nvSpPr>
        <p:spPr>
          <a:xfrm>
            <a:off x="3200400" y="2571750"/>
            <a:ext cx="8483600" cy="17145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What strategies will you recommend to increase customer loyalty?</a:t>
            </a:r>
          </a:p>
        </p:txBody>
      </p:sp>
      <p:sp>
        <p:nvSpPr>
          <p:cNvPr id="7" name="Rectangle 6"/>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4;p25">
            <a:extLst>
              <a:ext uri="{FF2B5EF4-FFF2-40B4-BE49-F238E27FC236}">
                <a16:creationId xmlns:a16="http://schemas.microsoft.com/office/drawing/2014/main" id="{A7BC8570-1FAD-B8FB-9B35-2DD289AB96DF}"/>
              </a:ext>
            </a:extLst>
          </p:cNvPr>
          <p:cNvSpPr txBox="1">
            <a:spLocks/>
          </p:cNvSpPr>
          <p:nvPr/>
        </p:nvSpPr>
        <p:spPr>
          <a:xfrm>
            <a:off x="0" y="2454367"/>
            <a:ext cx="12192000" cy="2035200"/>
          </a:xfrm>
          <a:prstGeom prst="rect">
            <a:avLst/>
          </a:prstGeom>
        </p:spPr>
        <p:txBody>
          <a:bodyPr spcFirstLastPara="1" vert="horz" wrap="square" lIns="121900" tIns="121900" rIns="121900" bIns="121900" rtlCol="0" anchor="ctr" anchorCtr="0">
            <a:noAutofit/>
          </a:bodyPr>
          <a:lstStyle>
            <a:lvl1pPr marL="0" indent="0" algn="ctr" defTabSz="914377"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effectLst/>
                <a:latin typeface="+mn-ea"/>
                <a:ea typeface="+mn-ea"/>
                <a:cs typeface="+mn-cs"/>
              </a:defRPr>
            </a:lvl1pPr>
            <a:lvl2pPr marL="457189" indent="0" algn="ctr" defTabSz="914377"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77" indent="0" algn="ctr"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66"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dirty="0">
                <a:latin typeface="DINPro-Medium"/>
              </a:rPr>
              <a:t>“Churn butter, not customers!”</a:t>
            </a:r>
          </a:p>
        </p:txBody>
      </p:sp>
      <p:sp>
        <p:nvSpPr>
          <p:cNvPr id="5" name="Google Shape;225;p25">
            <a:extLst>
              <a:ext uri="{FF2B5EF4-FFF2-40B4-BE49-F238E27FC236}">
                <a16:creationId xmlns:a16="http://schemas.microsoft.com/office/drawing/2014/main" id="{CE7A888C-AF87-D535-EC34-8008FE5372AB}"/>
              </a:ext>
            </a:extLst>
          </p:cNvPr>
          <p:cNvSpPr/>
          <p:nvPr/>
        </p:nvSpPr>
        <p:spPr>
          <a:xfrm>
            <a:off x="5690033" y="645200"/>
            <a:ext cx="825200" cy="825200"/>
          </a:xfrm>
          <a:prstGeom prst="ellipse">
            <a:avLst/>
          </a:prstGeom>
          <a:gradFill>
            <a:gsLst>
              <a:gs pos="0">
                <a:srgbClr val="4FCFF7"/>
              </a:gs>
              <a:gs pos="100000">
                <a:srgbClr val="F16570"/>
              </a:gs>
            </a:gsLst>
            <a:lin ang="5400700" scaled="0"/>
          </a:gradFill>
          <a:ln>
            <a:noFill/>
          </a:ln>
          <a:effectLst>
            <a:outerShdw blurRad="42863" dist="9525" dir="540001" algn="bl" rotWithShape="0">
              <a:schemeClr val="dk1">
                <a:alpha val="30000"/>
              </a:schemeClr>
            </a:outerShdw>
          </a:effectLst>
        </p:spPr>
        <p:txBody>
          <a:bodyPr spcFirstLastPara="1" wrap="square" lIns="121900" tIns="121900" rIns="121900" bIns="121900" anchor="ctr" anchorCtr="0">
            <a:noAutofit/>
          </a:bodyPr>
          <a:lstStyle/>
          <a:p>
            <a:endParaRPr sz="2400"/>
          </a:p>
        </p:txBody>
      </p:sp>
      <p:sp>
        <p:nvSpPr>
          <p:cNvPr id="6" name="Google Shape;226;p25">
            <a:extLst>
              <a:ext uri="{FF2B5EF4-FFF2-40B4-BE49-F238E27FC236}">
                <a16:creationId xmlns:a16="http://schemas.microsoft.com/office/drawing/2014/main" id="{C00A356E-0CF7-745C-0D80-70B6A032F1BB}"/>
              </a:ext>
            </a:extLst>
          </p:cNvPr>
          <p:cNvSpPr txBox="1">
            <a:spLocks/>
          </p:cNvSpPr>
          <p:nvPr/>
        </p:nvSpPr>
        <p:spPr>
          <a:xfrm>
            <a:off x="5815000" y="935421"/>
            <a:ext cx="575290" cy="534979"/>
          </a:xfrm>
          <a:prstGeom prst="rect">
            <a:avLst/>
          </a:prstGeom>
        </p:spPr>
        <p:txBody>
          <a:bodyPr spcFirstLastPara="1" vert="horz" wrap="square" lIns="121900" tIns="353567" rIns="121900" bIns="0" rtlCol="0" anchor="ctr" anchorCtr="0">
            <a:noAutofit/>
          </a:bodyPr>
          <a:lstStyle>
            <a:lvl1pPr algn="ctr" defTabSz="914377" rtl="0" eaLnBrk="1" latinLnBrk="0" hangingPunct="1">
              <a:lnSpc>
                <a:spcPct val="130000"/>
              </a:lnSpc>
              <a:spcBef>
                <a:spcPct val="0"/>
              </a:spcBef>
              <a:buNone/>
              <a:defRPr sz="6000" kern="1200">
                <a:solidFill>
                  <a:schemeClr val="tx1"/>
                </a:solidFill>
                <a:effectLst/>
                <a:latin typeface="+mj-lt"/>
                <a:ea typeface="+mj-ea"/>
                <a:cs typeface="+mj-cs"/>
              </a:defRPr>
            </a:lvl1pPr>
          </a:lstStyle>
          <a:p>
            <a:r>
              <a:rPr lang="en" sz="12000" dirty="0">
                <a:solidFill>
                  <a:srgbClr val="FFFFFF"/>
                </a:solidFill>
                <a:latin typeface="Advent Pro SemiBold" panose="020B0604020202020204" charset="0"/>
              </a:rPr>
              <a:t>”</a:t>
            </a:r>
          </a:p>
        </p:txBody>
      </p:sp>
      <p:pic>
        <p:nvPicPr>
          <p:cNvPr id="7" name="그림 4" descr="텍스트, 벡터그래픽이(가) 표시된 사진&#10;&#10;자동 생성된 설명">
            <a:extLst>
              <a:ext uri="{FF2B5EF4-FFF2-40B4-BE49-F238E27FC236}">
                <a16:creationId xmlns:a16="http://schemas.microsoft.com/office/drawing/2014/main" id="{2D6DB6EB-6203-8B43-0BF7-D0F7B7D06125}"/>
              </a:ext>
            </a:extLst>
          </p:cNvPr>
          <p:cNvPicPr>
            <a:picLocks noChangeAspect="1"/>
          </p:cNvPicPr>
          <p:nvPr/>
        </p:nvPicPr>
        <p:blipFill rotWithShape="1">
          <a:blip r:embed="rId2" cstate="print">
            <a:alphaModFix amt="80000"/>
            <a:extLst>
              <a:ext uri="{BEBA8EAE-BF5A-486C-A8C5-ECC9F3942E4B}">
                <a14:imgProps xmlns:a14="http://schemas.microsoft.com/office/drawing/2010/main">
                  <a14:imgLayer r:embed="rId3">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flipH="1" flipV="1">
            <a:off x="9707880" y="6233159"/>
            <a:ext cx="2484120" cy="624839"/>
          </a:xfrm>
          <a:prstGeom prst="rect">
            <a:avLst/>
          </a:prstGeom>
        </p:spPr>
      </p:pic>
      <p:pic>
        <p:nvPicPr>
          <p:cNvPr id="8" name="그림 5" descr="텍스트, 벡터그래픽이(가) 표시된 사진&#10;&#10;자동 생성된 설명">
            <a:extLst>
              <a:ext uri="{FF2B5EF4-FFF2-40B4-BE49-F238E27FC236}">
                <a16:creationId xmlns:a16="http://schemas.microsoft.com/office/drawing/2014/main" id="{3C2B93FF-46D5-FF02-0E75-119C3F387003}"/>
              </a:ext>
            </a:extLst>
          </p:cNvPr>
          <p:cNvPicPr>
            <a:picLocks noChangeAspect="1"/>
          </p:cNvPicPr>
          <p:nvPr/>
        </p:nvPicPr>
        <p:blipFill rotWithShape="1">
          <a:blip r:embed="rId2" cstate="print">
            <a:alphaModFix amt="80000"/>
            <a:extLst>
              <a:ext uri="{BEBA8EAE-BF5A-486C-A8C5-ECC9F3942E4B}">
                <a14:imgProps xmlns:a14="http://schemas.microsoft.com/office/drawing/2010/main">
                  <a14:imgLayer r:embed="rId3">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p:blipFill>
        <p:spPr>
          <a:xfrm>
            <a:off x="0" y="0"/>
            <a:ext cx="2819400" cy="822315"/>
          </a:xfrm>
          <a:prstGeom prst="rect">
            <a:avLst/>
          </a:prstGeom>
        </p:spPr>
      </p:pic>
    </p:spTree>
    <p:extLst>
      <p:ext uri="{BB962C8B-B14F-4D97-AF65-F5344CB8AC3E}">
        <p14:creationId xmlns:p14="http://schemas.microsoft.com/office/powerpoint/2010/main" val="218258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타원 38"/>
          <p:cNvSpPr/>
          <p:nvPr/>
        </p:nvSpPr>
        <p:spPr>
          <a:xfrm>
            <a:off x="4817613" y="2150613"/>
            <a:ext cx="2556775" cy="2556775"/>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sz="2400" dirty="0">
              <a:latin typeface="DINPro-Medium" panose="02000503030000020004" pitchFamily="50" charset="0"/>
            </a:endParaRPr>
          </a:p>
          <a:p>
            <a:pPr algn="ctr"/>
            <a:r>
              <a:rPr lang="en-US" sz="2400" dirty="0">
                <a:latin typeface="DINPro-Medium" panose="02000503030000020004" pitchFamily="50" charset="0"/>
              </a:rPr>
              <a:t>BANK </a:t>
            </a:r>
          </a:p>
          <a:p>
            <a:pPr algn="ctr"/>
            <a:r>
              <a:rPr lang="en-US" sz="2400" dirty="0">
                <a:latin typeface="DINPro-Medium" panose="02000503030000020004" pitchFamily="50" charset="0"/>
              </a:rPr>
              <a:t>CUSTOMER </a:t>
            </a:r>
          </a:p>
          <a:p>
            <a:pPr algn="ctr"/>
            <a:r>
              <a:rPr lang="en-US" sz="2400" dirty="0">
                <a:latin typeface="DINPro-Medium" panose="02000503030000020004" pitchFamily="50" charset="0"/>
              </a:rPr>
              <a:t>CHURN</a:t>
            </a:r>
          </a:p>
        </p:txBody>
      </p:sp>
      <p:grpSp>
        <p:nvGrpSpPr>
          <p:cNvPr id="120" name="그룹 119"/>
          <p:cNvGrpSpPr/>
          <p:nvPr/>
        </p:nvGrpSpPr>
        <p:grpSpPr>
          <a:xfrm>
            <a:off x="261212" y="942684"/>
            <a:ext cx="11669577" cy="4972633"/>
            <a:chOff x="838200" y="1514475"/>
            <a:chExt cx="10515600" cy="4480901"/>
          </a:xfrm>
        </p:grpSpPr>
        <p:sp>
          <p:nvSpPr>
            <p:cNvPr id="99" name="Google Shape;101;p2"/>
            <p:cNvSpPr/>
            <p:nvPr/>
          </p:nvSpPr>
          <p:spPr>
            <a:xfrm>
              <a:off x="4111626" y="1720850"/>
              <a:ext cx="3968750" cy="396875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0" name="Google Shape;106;p2"/>
            <p:cNvSpPr/>
            <p:nvPr/>
          </p:nvSpPr>
          <p:spPr>
            <a:xfrm>
              <a:off x="6943725" y="1613877"/>
              <a:ext cx="3660775" cy="740997"/>
            </a:xfrm>
            <a:prstGeom prst="roundRect">
              <a:avLst>
                <a:gd name="adj" fmla="val 50000"/>
              </a:avLst>
            </a:prstGeom>
            <a:solidFill>
              <a:srgbClr val="F45A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bg1"/>
                  </a:solidFill>
                  <a:latin typeface="DINPro-Light" panose="02000504040000020003" pitchFamily="50" charset="0"/>
                </a:rPr>
                <a:t>DATA CLEANING</a:t>
              </a:r>
            </a:p>
          </p:txBody>
        </p:sp>
        <p:sp>
          <p:nvSpPr>
            <p:cNvPr id="101" name="Google Shape;107;p2"/>
            <p:cNvSpPr/>
            <p:nvPr/>
          </p:nvSpPr>
          <p:spPr>
            <a:xfrm>
              <a:off x="6832600" y="1514475"/>
              <a:ext cx="939800" cy="939800"/>
            </a:xfrm>
            <a:prstGeom prst="ellipse">
              <a:avLst/>
            </a:prstGeom>
            <a:solidFill>
              <a:srgbClr val="C629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
          <p:nvSpPr>
            <p:cNvPr id="102" name="Google Shape;108;p2"/>
            <p:cNvSpPr/>
            <p:nvPr/>
          </p:nvSpPr>
          <p:spPr>
            <a:xfrm>
              <a:off x="7693025" y="3334727"/>
              <a:ext cx="3660775" cy="740997"/>
            </a:xfrm>
            <a:prstGeom prst="roundRect">
              <a:avLst>
                <a:gd name="adj" fmla="val 50000"/>
              </a:avLst>
            </a:prstGeom>
            <a:solidFill>
              <a:srgbClr val="2FC9FF"/>
            </a:solidFill>
            <a:ln>
              <a:noFill/>
            </a:ln>
          </p:spPr>
          <p:txBody>
            <a:bodyPr spcFirstLastPara="1" wrap="square" lIns="91425" tIns="45700" rIns="91425" bIns="45700" anchor="ctr" anchorCtr="0">
              <a:noAutofit/>
            </a:bodyPr>
            <a:lstStyle/>
            <a:p>
              <a:pPr algn="ctr"/>
              <a:r>
                <a:rPr lang="en-US" dirty="0">
                  <a:solidFill>
                    <a:schemeClr val="lt1"/>
                  </a:solidFill>
                  <a:latin typeface="DINPro-Light" panose="02000504040000020003" pitchFamily="50" charset="0"/>
                  <a:sym typeface="Quattrocento Sans"/>
                </a:rPr>
                <a:t>HYPOTHESIS TESTING</a:t>
              </a:r>
              <a:endParaRPr lang="en-US" dirty="0">
                <a:solidFill>
                  <a:schemeClr val="lt1"/>
                </a:solidFill>
                <a:latin typeface="DINPro-Light" panose="02000504040000020003" pitchFamily="50" charset="0"/>
                <a:sym typeface="Arial" panose="020B0604020202020204"/>
              </a:endParaRPr>
            </a:p>
          </p:txBody>
        </p:sp>
        <p:sp>
          <p:nvSpPr>
            <p:cNvPr id="103" name="Google Shape;109;p2"/>
            <p:cNvSpPr/>
            <p:nvPr/>
          </p:nvSpPr>
          <p:spPr>
            <a:xfrm>
              <a:off x="7490264" y="3235325"/>
              <a:ext cx="939800" cy="939800"/>
            </a:xfrm>
            <a:prstGeom prst="ellipse">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4" name="Google Shape;110;p2"/>
            <p:cNvSpPr/>
            <p:nvPr/>
          </p:nvSpPr>
          <p:spPr>
            <a:xfrm>
              <a:off x="6943725" y="5154978"/>
              <a:ext cx="3660775" cy="740997"/>
            </a:xfrm>
            <a:prstGeom prst="roundRect">
              <a:avLst>
                <a:gd name="adj" fmla="val 50000"/>
              </a:avLst>
            </a:prstGeom>
            <a:solidFill>
              <a:srgbClr val="F45A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bg1"/>
                  </a:solidFill>
                  <a:latin typeface="DINPro-Light" panose="02000504040000020003" pitchFamily="50" charset="0"/>
                </a:rPr>
                <a:t>DECISION TREE</a:t>
              </a:r>
              <a:endParaRPr>
                <a:solidFill>
                  <a:schemeClr val="bg1"/>
                </a:solidFill>
                <a:latin typeface="DINPro-Light" panose="02000504040000020003" pitchFamily="50" charset="0"/>
              </a:endParaRPr>
            </a:p>
          </p:txBody>
        </p:sp>
        <p:sp>
          <p:nvSpPr>
            <p:cNvPr id="105" name="Google Shape;111;p2"/>
            <p:cNvSpPr/>
            <p:nvPr/>
          </p:nvSpPr>
          <p:spPr>
            <a:xfrm>
              <a:off x="6832600" y="5055576"/>
              <a:ext cx="939800" cy="939800"/>
            </a:xfrm>
            <a:prstGeom prst="ellipse">
              <a:avLst/>
            </a:prstGeom>
            <a:solidFill>
              <a:srgbClr val="C629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6" name="Google Shape;112;p2"/>
            <p:cNvSpPr/>
            <p:nvPr/>
          </p:nvSpPr>
          <p:spPr>
            <a:xfrm>
              <a:off x="1587500" y="1613877"/>
              <a:ext cx="3660775" cy="740997"/>
            </a:xfrm>
            <a:prstGeom prst="roundRect">
              <a:avLst>
                <a:gd name="adj" fmla="val 50000"/>
              </a:avLst>
            </a:prstGeom>
            <a:solidFill>
              <a:srgbClr val="2FC9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dirty="0">
                  <a:solidFill>
                    <a:schemeClr val="lt1"/>
                  </a:solidFill>
                  <a:latin typeface="DINPro-Light" panose="02000504040000020003" pitchFamily="50" charset="0"/>
                  <a:ea typeface="Quattrocento Sans"/>
                  <a:cs typeface="Quattrocento Sans"/>
                  <a:sym typeface="Quattrocento Sans"/>
                </a:rPr>
                <a:t>COLLECTING DATA</a:t>
              </a:r>
              <a:endParaRPr lang="en-US" dirty="0">
                <a:latin typeface="DINPro-Light" panose="02000504040000020003" pitchFamily="50" charset="0"/>
              </a:endParaRPr>
            </a:p>
          </p:txBody>
        </p:sp>
        <p:sp>
          <p:nvSpPr>
            <p:cNvPr id="107" name="Google Shape;113;p2"/>
            <p:cNvSpPr/>
            <p:nvPr/>
          </p:nvSpPr>
          <p:spPr>
            <a:xfrm>
              <a:off x="4419600" y="1514475"/>
              <a:ext cx="939800" cy="939800"/>
            </a:xfrm>
            <a:prstGeom prst="ellipse">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08" name="Google Shape;114;p2"/>
            <p:cNvSpPr/>
            <p:nvPr/>
          </p:nvSpPr>
          <p:spPr>
            <a:xfrm>
              <a:off x="838200" y="3334727"/>
              <a:ext cx="3660775" cy="740997"/>
            </a:xfrm>
            <a:prstGeom prst="roundRect">
              <a:avLst>
                <a:gd name="adj" fmla="val 50000"/>
              </a:avLst>
            </a:prstGeom>
            <a:solidFill>
              <a:srgbClr val="F45A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solidFill>
                    <a:schemeClr val="lt1"/>
                  </a:solidFill>
                  <a:latin typeface="DINPro-Light" panose="02000504040000020003" pitchFamily="50" charset="0"/>
                  <a:ea typeface="Quattrocento Sans"/>
                  <a:cs typeface="Quattrocento Sans"/>
                  <a:sym typeface="Quattrocento Sans"/>
                </a:rPr>
                <a:t>EDA</a:t>
              </a:r>
              <a:endParaRPr>
                <a:latin typeface="DINPro-Light" panose="02000504040000020003" pitchFamily="50" charset="0"/>
              </a:endParaRPr>
            </a:p>
          </p:txBody>
        </p:sp>
        <p:sp>
          <p:nvSpPr>
            <p:cNvPr id="109" name="Google Shape;115;p2"/>
            <p:cNvSpPr/>
            <p:nvPr/>
          </p:nvSpPr>
          <p:spPr>
            <a:xfrm>
              <a:off x="3670300" y="3235325"/>
              <a:ext cx="939800" cy="939800"/>
            </a:xfrm>
            <a:prstGeom prst="ellipse">
              <a:avLst/>
            </a:prstGeom>
            <a:solidFill>
              <a:srgbClr val="C6291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0" name="Google Shape;116;p2"/>
            <p:cNvSpPr/>
            <p:nvPr/>
          </p:nvSpPr>
          <p:spPr>
            <a:xfrm>
              <a:off x="1587500" y="5154978"/>
              <a:ext cx="3660775" cy="740997"/>
            </a:xfrm>
            <a:prstGeom prst="roundRect">
              <a:avLst>
                <a:gd name="adj" fmla="val 50000"/>
              </a:avLst>
            </a:prstGeom>
            <a:solidFill>
              <a:srgbClr val="2FC9FF"/>
            </a:solidFill>
            <a:ln>
              <a:noFill/>
            </a:ln>
          </p:spPr>
          <p:txBody>
            <a:bodyPr spcFirstLastPara="1" wrap="square" lIns="91425" tIns="45700" rIns="91425" bIns="45700" anchor="ctr" anchorCtr="0">
              <a:noAutofit/>
            </a:bodyPr>
            <a:lstStyle/>
            <a:p>
              <a:pPr algn="ctr"/>
              <a:r>
                <a:rPr lang="en-US">
                  <a:solidFill>
                    <a:schemeClr val="lt1"/>
                  </a:solidFill>
                  <a:latin typeface="DINPro-Light" panose="02000504040000020003" pitchFamily="50" charset="0"/>
                  <a:sym typeface="Quattrocento Sans"/>
                </a:rPr>
                <a:t>REGRESSION MODEL</a:t>
              </a:r>
              <a:endParaRPr>
                <a:solidFill>
                  <a:schemeClr val="lt1"/>
                </a:solidFill>
                <a:latin typeface="DINPro-Light" panose="02000504040000020003" pitchFamily="50" charset="0"/>
              </a:endParaRPr>
            </a:p>
          </p:txBody>
        </p:sp>
        <p:sp>
          <p:nvSpPr>
            <p:cNvPr id="111" name="Google Shape;117;p2"/>
            <p:cNvSpPr/>
            <p:nvPr/>
          </p:nvSpPr>
          <p:spPr>
            <a:xfrm>
              <a:off x="4419600" y="5055576"/>
              <a:ext cx="939800" cy="939800"/>
            </a:xfrm>
            <a:prstGeom prst="ellipse">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12" name="Google Shape;118;p2" descr="Icon of gears. "/>
            <p:cNvGrpSpPr/>
            <p:nvPr/>
          </p:nvGrpSpPr>
          <p:grpSpPr>
            <a:xfrm>
              <a:off x="7798753" y="3546262"/>
              <a:ext cx="343841" cy="343838"/>
              <a:chOff x="10160063" y="-106159"/>
              <a:chExt cx="284166" cy="284164"/>
            </a:xfrm>
          </p:grpSpPr>
          <p:sp>
            <p:nvSpPr>
              <p:cNvPr id="133" name="Google Shape;119;p2"/>
              <p:cNvSpPr/>
              <p:nvPr/>
            </p:nvSpPr>
            <p:spPr>
              <a:xfrm>
                <a:off x="10160063" y="-22020"/>
                <a:ext cx="200025" cy="200025"/>
              </a:xfrm>
              <a:custGeom>
                <a:avLst/>
                <a:gdLst/>
                <a:ahLst/>
                <a:cxnLst/>
                <a:rect l="l" t="t" r="r" b="b"/>
                <a:pathLst>
                  <a:path w="629" h="629" extrusionOk="0">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4" name="Google Shape;120;p2"/>
              <p:cNvSpPr/>
              <p:nvPr/>
            </p:nvSpPr>
            <p:spPr>
              <a:xfrm>
                <a:off x="10328341" y="-106159"/>
                <a:ext cx="115888" cy="117475"/>
              </a:xfrm>
              <a:custGeom>
                <a:avLst/>
                <a:gdLst/>
                <a:ahLst/>
                <a:cxnLst/>
                <a:rect l="l" t="t" r="r" b="b"/>
                <a:pathLst>
                  <a:path w="362" h="369" extrusionOk="0">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115" name="Google Shape;121;p2" descr="Icon of box and whisker chart. "/>
            <p:cNvSpPr/>
            <p:nvPr/>
          </p:nvSpPr>
          <p:spPr>
            <a:xfrm>
              <a:off x="3967321" y="3532346"/>
              <a:ext cx="345758" cy="345758"/>
            </a:xfrm>
            <a:custGeom>
              <a:avLst/>
              <a:gdLst/>
              <a:ahLst/>
              <a:cxnLst/>
              <a:rect l="l" t="t" r="r" b="b"/>
              <a:pathLst>
                <a:path w="898" h="898" extrusionOk="0">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pic>
          <p:nvPicPr>
            <p:cNvPr id="117" name="Google Shape;123;p2" descr="Mop and bucket outline"/>
            <p:cNvPicPr preferRelativeResize="0"/>
            <p:nvPr/>
          </p:nvPicPr>
          <p:blipFill rotWithShape="1">
            <a:blip r:embed="rId3"/>
            <a:srcRect/>
            <a:stretch>
              <a:fillRect/>
            </a:stretch>
          </p:blipFill>
          <p:spPr>
            <a:xfrm>
              <a:off x="6918809" y="1594093"/>
              <a:ext cx="716548" cy="740997"/>
            </a:xfrm>
            <a:prstGeom prst="rect">
              <a:avLst/>
            </a:prstGeom>
          </p:spPr>
        </p:pic>
      </p:grpSp>
      <p:pic>
        <p:nvPicPr>
          <p:cNvPr id="123" name="그림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8442" y="2386879"/>
            <a:ext cx="795116" cy="795116"/>
          </a:xfrm>
          <a:prstGeom prst="rect">
            <a:avLst/>
          </a:prstGeom>
        </p:spPr>
      </p:pic>
      <p:pic>
        <p:nvPicPr>
          <p:cNvPr id="130" name="Google Shape;122;p2" descr="UFO Invasion outline"/>
          <p:cNvPicPr preferRelativeResize="0"/>
          <p:nvPr/>
        </p:nvPicPr>
        <p:blipFill rotWithShape="1">
          <a:blip r:embed="rId5"/>
          <a:srcRect/>
          <a:stretch>
            <a:fillRect/>
          </a:stretch>
        </p:blipFill>
        <p:spPr>
          <a:xfrm>
            <a:off x="4385183" y="1107248"/>
            <a:ext cx="753903" cy="603496"/>
          </a:xfrm>
          <a:prstGeom prst="rect">
            <a:avLst/>
          </a:prstGeom>
          <a:noFill/>
          <a:ln>
            <a:noFill/>
          </a:ln>
        </p:spPr>
      </p:pic>
      <p:pic>
        <p:nvPicPr>
          <p:cNvPr id="136" name="그림 1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7694" y="5094886"/>
            <a:ext cx="563597" cy="563597"/>
          </a:xfrm>
          <a:prstGeom prst="rect">
            <a:avLst/>
          </a:prstGeom>
        </p:spPr>
      </p:pic>
      <p:pic>
        <p:nvPicPr>
          <p:cNvPr id="140" name="그림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3295" y="4951521"/>
            <a:ext cx="730710" cy="730710"/>
          </a:xfrm>
          <a:prstGeom prst="rect">
            <a:avLst/>
          </a:prstGeom>
        </p:spPr>
      </p:pic>
      <p:pic>
        <p:nvPicPr>
          <p:cNvPr id="5" name="그림 4"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707880" y="6233159"/>
            <a:ext cx="2484120" cy="624839"/>
          </a:xfrm>
          <a:prstGeom prst="rect">
            <a:avLst/>
          </a:prstGeom>
        </p:spPr>
      </p:pic>
      <p:pic>
        <p:nvPicPr>
          <p:cNvPr id="6" name="그림 5" descr="텍스트, 벡터그래픽이(가) 표시된 사진&#10;&#10;자동 생성된 설명"/>
          <p:cNvPicPr>
            <a:picLocks noChangeAspect="1"/>
          </p:cNvPicPr>
          <p:nvPr/>
        </p:nvPicPr>
        <p:blipFill rotWithShape="1">
          <a:blip r:embed="rId8" cstate="print">
            <a:alphaModFix amt="80000"/>
            <a:extLst>
              <a:ext uri="{BEBA8EAE-BF5A-486C-A8C5-ECC9F3942E4B}">
                <a14:imgProps xmlns:a14="http://schemas.microsoft.com/office/drawing/2010/main">
                  <a14:imgLayer r:embed="rId9">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0"/>
            <a:ext cx="2819400" cy="8223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1556277" y="288158"/>
            <a:ext cx="8814379" cy="707886"/>
          </a:xfrm>
          <a:prstGeom prst="rect">
            <a:avLst/>
          </a:prstGeom>
          <a:noFill/>
        </p:spPr>
        <p:txBody>
          <a:bodyPr wrap="square" rtlCol="0">
            <a:spAutoFit/>
          </a:bodyPr>
          <a:lstStyle/>
          <a:p>
            <a:pPr algn="ctr"/>
            <a:r>
              <a:rPr lang="en-US" altLang="ko-KR" sz="4000" dirty="0">
                <a:latin typeface="DINPro-Medium" panose="02000503030000020004" pitchFamily="50" charset="0"/>
                <a:ea typeface="ic 모던고딕 B" pitchFamily="18" charset="-127"/>
              </a:rPr>
              <a:t>PRIMARY QUESTIONS</a:t>
            </a:r>
          </a:p>
        </p:txBody>
      </p:sp>
      <p:pic>
        <p:nvPicPr>
          <p:cNvPr id="6" name="Picture 5" descr="Graphical user interface&#10;&#10;Description automatically generated with low confidence"/>
          <p:cNvPicPr>
            <a:picLocks noChangeAspect="1"/>
          </p:cNvPicPr>
          <p:nvPr/>
        </p:nvPicPr>
        <p:blipFill>
          <a:blip r:embed="rId2"/>
          <a:stretch>
            <a:fillRect/>
          </a:stretch>
        </p:blipFill>
        <p:spPr>
          <a:xfrm>
            <a:off x="3969751" y="1353294"/>
            <a:ext cx="4158156" cy="4158156"/>
          </a:xfrm>
          <a:prstGeom prst="rect">
            <a:avLst/>
          </a:prstGeom>
        </p:spPr>
      </p:pic>
      <p:pic>
        <p:nvPicPr>
          <p:cNvPr id="12" name="그림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0871" y="1253518"/>
            <a:ext cx="523220" cy="523220"/>
          </a:xfrm>
          <a:prstGeom prst="rect">
            <a:avLst/>
          </a:prstGeom>
        </p:spPr>
      </p:pic>
      <p:pic>
        <p:nvPicPr>
          <p:cNvPr id="13" name="그림 4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9598281" y="1253518"/>
            <a:ext cx="523220" cy="523220"/>
          </a:xfrm>
          <a:prstGeom prst="rect">
            <a:avLst/>
          </a:prstGeom>
        </p:spPr>
      </p:pic>
      <p:pic>
        <p:nvPicPr>
          <p:cNvPr id="14" name="그림 4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670871" y="4541766"/>
            <a:ext cx="523220" cy="523220"/>
          </a:xfrm>
          <a:prstGeom prst="rect">
            <a:avLst/>
          </a:prstGeom>
        </p:spPr>
      </p:pic>
      <p:pic>
        <p:nvPicPr>
          <p:cNvPr id="15" name="그림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89555" y="4541766"/>
            <a:ext cx="531946" cy="531946"/>
          </a:xfrm>
          <a:prstGeom prst="rect">
            <a:avLst/>
          </a:prstGeom>
        </p:spPr>
      </p:pic>
      <p:sp>
        <p:nvSpPr>
          <p:cNvPr id="17" name="TextBox 16"/>
          <p:cNvSpPr txBox="1"/>
          <p:nvPr/>
        </p:nvSpPr>
        <p:spPr>
          <a:xfrm>
            <a:off x="555743" y="1942861"/>
            <a:ext cx="6097712"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Main Factors affecting churn?</a:t>
            </a:r>
          </a:p>
        </p:txBody>
      </p:sp>
      <p:sp>
        <p:nvSpPr>
          <p:cNvPr id="19" name="TextBox 18"/>
          <p:cNvSpPr txBox="1"/>
          <p:nvPr/>
        </p:nvSpPr>
        <p:spPr>
          <a:xfrm>
            <a:off x="8090970" y="1942861"/>
            <a:ext cx="6096000"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C</a:t>
            </a:r>
            <a:r>
              <a:rPr lang="en-US" sz="1900" kern="100" dirty="0">
                <a:solidFill>
                  <a:srgbClr val="000000"/>
                </a:solidFill>
                <a:effectLst/>
                <a:latin typeface="DINPro-Medium" panose="02000503030000020004" pitchFamily="50" charset="0"/>
                <a:ea typeface="Arial" panose="020B0604020202020204" pitchFamily="34" charset="0"/>
              </a:rPr>
              <a:t>ustomer Segments</a:t>
            </a:r>
            <a:r>
              <a:rPr lang="en-US" sz="1900" kern="100" dirty="0">
                <a:solidFill>
                  <a:srgbClr val="000000"/>
                </a:solidFill>
                <a:latin typeface="DINPro-Medium" panose="02000503030000020004" pitchFamily="50" charset="0"/>
                <a:ea typeface="Arial" panose="020B0604020202020204" pitchFamily="34" charset="0"/>
              </a:rPr>
              <a:t> </a:t>
            </a:r>
            <a:r>
              <a:rPr lang="en-US" sz="1900" kern="100" dirty="0">
                <a:solidFill>
                  <a:srgbClr val="000000"/>
                </a:solidFill>
                <a:effectLst/>
                <a:latin typeface="DINPro-Medium" panose="02000503030000020004" pitchFamily="50" charset="0"/>
                <a:ea typeface="Arial" panose="020B0604020202020204" pitchFamily="34" charset="0"/>
              </a:rPr>
              <a:t>most affected?</a:t>
            </a:r>
          </a:p>
        </p:txBody>
      </p:sp>
      <p:sp>
        <p:nvSpPr>
          <p:cNvPr id="21" name="TextBox 20"/>
          <p:cNvSpPr txBox="1"/>
          <p:nvPr/>
        </p:nvSpPr>
        <p:spPr>
          <a:xfrm>
            <a:off x="273048" y="5226755"/>
            <a:ext cx="7093670" cy="391389"/>
          </a:xfrm>
          <a:prstGeom prst="rect">
            <a:avLst/>
          </a:prstGeom>
          <a:noFill/>
        </p:spPr>
        <p:txBody>
          <a:bodyPr wrap="square">
            <a:spAutoFit/>
          </a:bodyPr>
          <a:lstStyle/>
          <a:p>
            <a:pPr lvl="0" algn="just" latinLnBrk="1">
              <a:lnSpc>
                <a:spcPct val="107000"/>
              </a:lnSpc>
              <a:spcAft>
                <a:spcPts val="800"/>
              </a:spcAft>
            </a:pPr>
            <a:r>
              <a:rPr lang="en-US" sz="1900" kern="100" dirty="0">
                <a:solidFill>
                  <a:srgbClr val="000000"/>
                </a:solidFill>
                <a:latin typeface="DINPro-Medium" panose="02000503030000020004" pitchFamily="50" charset="0"/>
                <a:ea typeface="Arial" panose="020B0604020202020204" pitchFamily="34" charset="0"/>
              </a:rPr>
              <a:t>E</a:t>
            </a:r>
            <a:r>
              <a:rPr lang="en-US" sz="1900" kern="100" dirty="0">
                <a:solidFill>
                  <a:srgbClr val="000000"/>
                </a:solidFill>
                <a:effectLst/>
                <a:latin typeface="DINPro-Medium" panose="02000503030000020004" pitchFamily="50" charset="0"/>
                <a:ea typeface="Arial" panose="020B0604020202020204" pitchFamily="34" charset="0"/>
              </a:rPr>
              <a:t>ffective Strategies to </a:t>
            </a:r>
            <a:r>
              <a:rPr lang="en-US" sz="1900" kern="100" dirty="0">
                <a:solidFill>
                  <a:srgbClr val="000000"/>
                </a:solidFill>
                <a:latin typeface="DINPro-Medium" panose="02000503030000020004" pitchFamily="50" charset="0"/>
                <a:ea typeface="Arial" panose="020B0604020202020204" pitchFamily="34" charset="0"/>
              </a:rPr>
              <a:t>r</a:t>
            </a:r>
            <a:r>
              <a:rPr lang="en-US" sz="1900" kern="100" dirty="0">
                <a:solidFill>
                  <a:srgbClr val="000000"/>
                </a:solidFill>
                <a:effectLst/>
                <a:latin typeface="DINPro-Medium" panose="02000503030000020004" pitchFamily="50" charset="0"/>
                <a:ea typeface="Arial" panose="020B0604020202020204" pitchFamily="34" charset="0"/>
              </a:rPr>
              <a:t>educe churn?</a:t>
            </a:r>
            <a:endParaRPr lang="en-US" sz="1900" kern="100" dirty="0">
              <a:solidFill>
                <a:srgbClr val="000000"/>
              </a:solidFill>
              <a:effectLst/>
              <a:latin typeface="DINPro-Medium" panose="02000503030000020004" pitchFamily="50" charset="0"/>
              <a:ea typeface="바탕" panose="02030600000101010101" pitchFamily="18" charset="-127"/>
            </a:endParaRPr>
          </a:p>
        </p:txBody>
      </p:sp>
      <p:sp>
        <p:nvSpPr>
          <p:cNvPr id="23" name="TextBox 22"/>
          <p:cNvSpPr txBox="1"/>
          <p:nvPr/>
        </p:nvSpPr>
        <p:spPr>
          <a:xfrm>
            <a:off x="7233891" y="5258810"/>
            <a:ext cx="7093670" cy="391389"/>
          </a:xfrm>
          <a:prstGeom prst="rect">
            <a:avLst/>
          </a:prstGeom>
          <a:noFill/>
        </p:spPr>
        <p:txBody>
          <a:bodyPr wrap="square">
            <a:spAutoFit/>
          </a:bodyPr>
          <a:lstStyle/>
          <a:p>
            <a:pPr lvl="0" algn="just" latinLnBrk="1">
              <a:lnSpc>
                <a:spcPct val="107000"/>
              </a:lnSpc>
              <a:spcAft>
                <a:spcPts val="800"/>
              </a:spcAft>
            </a:pPr>
            <a:r>
              <a:rPr lang="en-US" sz="1900" kern="100">
                <a:solidFill>
                  <a:srgbClr val="000000"/>
                </a:solidFill>
                <a:effectLst/>
                <a:latin typeface="DINPro-Medium" panose="02000503030000020004" pitchFamily="50" charset="0"/>
                <a:ea typeface="바탕" panose="02030600000101010101" pitchFamily="18" charset="-127"/>
              </a:rPr>
              <a:t>Best </a:t>
            </a:r>
            <a:r>
              <a:rPr lang="en-US" sz="1900" kern="100">
                <a:solidFill>
                  <a:srgbClr val="000000"/>
                </a:solidFill>
                <a:latin typeface="DINPro-Medium" panose="02000503030000020004" pitchFamily="50" charset="0"/>
                <a:ea typeface="바탕" panose="02030600000101010101" pitchFamily="18" charset="-127"/>
              </a:rPr>
              <a:t>M</a:t>
            </a:r>
            <a:r>
              <a:rPr lang="en-US" sz="1900" kern="100">
                <a:solidFill>
                  <a:srgbClr val="000000"/>
                </a:solidFill>
                <a:effectLst/>
                <a:latin typeface="DINPro-Medium" panose="02000503030000020004" pitchFamily="50" charset="0"/>
                <a:ea typeface="바탕" panose="02030600000101010101" pitchFamily="18" charset="-127"/>
              </a:rPr>
              <a:t>ethods make loyalty </a:t>
            </a:r>
            <a:r>
              <a:rPr lang="en-US" sz="1900" kern="100">
                <a:solidFill>
                  <a:srgbClr val="000000"/>
                </a:solidFill>
                <a:latin typeface="DINPro-Medium" panose="02000503030000020004" pitchFamily="50" charset="0"/>
                <a:ea typeface="바탕" panose="02030600000101010101" pitchFamily="18" charset="-127"/>
              </a:rPr>
              <a:t>&amp; </a:t>
            </a:r>
            <a:r>
              <a:rPr lang="en-US" sz="1900" kern="100">
                <a:solidFill>
                  <a:srgbClr val="000000"/>
                </a:solidFill>
                <a:effectLst/>
                <a:latin typeface="DINPro-Medium" panose="02000503030000020004" pitchFamily="50" charset="0"/>
                <a:ea typeface="바탕" panose="02030600000101010101" pitchFamily="18" charset="-127"/>
              </a:rPr>
              <a:t>engagement</a:t>
            </a:r>
            <a:r>
              <a:rPr lang="en-US" sz="1900" kern="100" dirty="0">
                <a:solidFill>
                  <a:srgbClr val="000000"/>
                </a:solidFill>
                <a:effectLst/>
                <a:latin typeface="DINPro-Medium" panose="02000503030000020004" pitchFamily="50" charset="0"/>
                <a:ea typeface="바탕" panose="02030600000101010101" pitchFamily="18" charset="-127"/>
              </a:rPr>
              <a:t>?</a:t>
            </a:r>
          </a:p>
        </p:txBody>
      </p:sp>
      <p:pic>
        <p:nvPicPr>
          <p:cNvPr id="4" name="그림 3"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9707880" y="6233159"/>
            <a:ext cx="2484120" cy="624839"/>
          </a:xfrm>
          <a:prstGeom prst="rect">
            <a:avLst/>
          </a:prstGeom>
        </p:spPr>
      </p:pic>
      <p:pic>
        <p:nvPicPr>
          <p:cNvPr id="7" name="그림 6" descr="텍스트, 벡터그래픽이(가) 표시된 사진&#10;&#10;자동 생성된 설명"/>
          <p:cNvPicPr>
            <a:picLocks noChangeAspect="1"/>
          </p:cNvPicPr>
          <p:nvPr/>
        </p:nvPicPr>
        <p:blipFill rotWithShape="1">
          <a:blip r:embed="rId7" cstate="print">
            <a:alphaModFix amt="80000"/>
            <a:extLst>
              <a:ext uri="{BEBA8EAE-BF5A-486C-A8C5-ECC9F3942E4B}">
                <a14:imgProps xmlns:a14="http://schemas.microsoft.com/office/drawing/2010/main">
                  <a14:imgLayer r:embed="rId8">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0"/>
            <a:ext cx="2819400" cy="8223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2" name="Google Shape;801;p38"/>
          <p:cNvGrpSpPr/>
          <p:nvPr/>
        </p:nvGrpSpPr>
        <p:grpSpPr>
          <a:xfrm>
            <a:off x="3449155" y="3819063"/>
            <a:ext cx="4903410" cy="3038938"/>
            <a:chOff x="2695941" y="2180980"/>
            <a:chExt cx="3789104" cy="2298495"/>
          </a:xfrm>
        </p:grpSpPr>
        <p:sp>
          <p:nvSpPr>
            <p:cNvPr id="193" name="Google Shape;802;p38"/>
            <p:cNvSpPr/>
            <p:nvPr/>
          </p:nvSpPr>
          <p:spPr>
            <a:xfrm>
              <a:off x="2695941" y="2180980"/>
              <a:ext cx="3789104" cy="2291301"/>
            </a:xfrm>
            <a:custGeom>
              <a:avLst/>
              <a:gdLst/>
              <a:ahLst/>
              <a:cxnLst/>
              <a:rect l="l" t="t" r="r" b="b"/>
              <a:pathLst>
                <a:path w="53186" h="32162" extrusionOk="0">
                  <a:moveTo>
                    <a:pt x="25299" y="1"/>
                  </a:moveTo>
                  <a:cubicBezTo>
                    <a:pt x="24985" y="1"/>
                    <a:pt x="24659" y="36"/>
                    <a:pt x="24321" y="110"/>
                  </a:cubicBezTo>
                  <a:cubicBezTo>
                    <a:pt x="18868" y="1312"/>
                    <a:pt x="19194" y="10802"/>
                    <a:pt x="19194" y="10802"/>
                  </a:cubicBezTo>
                  <a:cubicBezTo>
                    <a:pt x="19194" y="10802"/>
                    <a:pt x="16758" y="4532"/>
                    <a:pt x="12310" y="4532"/>
                  </a:cubicBezTo>
                  <a:cubicBezTo>
                    <a:pt x="11487" y="4532"/>
                    <a:pt x="10595" y="4747"/>
                    <a:pt x="9636" y="5256"/>
                  </a:cubicBezTo>
                  <a:cubicBezTo>
                    <a:pt x="3496" y="8516"/>
                    <a:pt x="9210" y="21690"/>
                    <a:pt x="9210" y="21690"/>
                  </a:cubicBezTo>
                  <a:cubicBezTo>
                    <a:pt x="9210" y="21690"/>
                    <a:pt x="7496" y="20227"/>
                    <a:pt x="5463" y="20227"/>
                  </a:cubicBezTo>
                  <a:cubicBezTo>
                    <a:pt x="4632" y="20227"/>
                    <a:pt x="3748" y="20471"/>
                    <a:pt x="2905" y="21160"/>
                  </a:cubicBezTo>
                  <a:cubicBezTo>
                    <a:pt x="1" y="23533"/>
                    <a:pt x="1395" y="28867"/>
                    <a:pt x="3637" y="32161"/>
                  </a:cubicBezTo>
                  <a:lnTo>
                    <a:pt x="49644" y="32154"/>
                  </a:lnTo>
                  <a:cubicBezTo>
                    <a:pt x="49644" y="32154"/>
                    <a:pt x="52619" y="28512"/>
                    <a:pt x="51627" y="25856"/>
                  </a:cubicBezTo>
                  <a:cubicBezTo>
                    <a:pt x="51045" y="24299"/>
                    <a:pt x="49623" y="23977"/>
                    <a:pt x="48546" y="23977"/>
                  </a:cubicBezTo>
                  <a:cubicBezTo>
                    <a:pt x="47787" y="23977"/>
                    <a:pt x="47200" y="24137"/>
                    <a:pt x="47200" y="24137"/>
                  </a:cubicBezTo>
                  <a:cubicBezTo>
                    <a:pt x="47200" y="24137"/>
                    <a:pt x="53186" y="16295"/>
                    <a:pt x="49466" y="14062"/>
                  </a:cubicBezTo>
                  <a:cubicBezTo>
                    <a:pt x="48453" y="13455"/>
                    <a:pt x="47477" y="13234"/>
                    <a:pt x="46593" y="13234"/>
                  </a:cubicBezTo>
                  <a:cubicBezTo>
                    <a:pt x="44234" y="13234"/>
                    <a:pt x="42530" y="14808"/>
                    <a:pt x="42530" y="14808"/>
                  </a:cubicBezTo>
                  <a:cubicBezTo>
                    <a:pt x="42530" y="14808"/>
                    <a:pt x="45783" y="3437"/>
                    <a:pt x="39078" y="2588"/>
                  </a:cubicBezTo>
                  <a:cubicBezTo>
                    <a:pt x="38654" y="2534"/>
                    <a:pt x="38256" y="2509"/>
                    <a:pt x="37881" y="2509"/>
                  </a:cubicBezTo>
                  <a:cubicBezTo>
                    <a:pt x="32341" y="2509"/>
                    <a:pt x="32079" y="8027"/>
                    <a:pt x="32079" y="8027"/>
                  </a:cubicBezTo>
                  <a:cubicBezTo>
                    <a:pt x="32079" y="8027"/>
                    <a:pt x="30053" y="1"/>
                    <a:pt x="25299" y="1"/>
                  </a:cubicBezTo>
                  <a:close/>
                </a:path>
              </a:pathLst>
            </a:custGeom>
            <a:gradFill>
              <a:gsLst>
                <a:gs pos="0">
                  <a:srgbClr val="EEC9C3"/>
                </a:gs>
                <a:gs pos="100000">
                  <a:srgbClr val="FF8C8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803;p38"/>
            <p:cNvSpPr/>
            <p:nvPr/>
          </p:nvSpPr>
          <p:spPr>
            <a:xfrm>
              <a:off x="4321859" y="2560498"/>
              <a:ext cx="994260" cy="521424"/>
            </a:xfrm>
            <a:custGeom>
              <a:avLst/>
              <a:gdLst/>
              <a:ahLst/>
              <a:cxnLst/>
              <a:rect l="l" t="t" r="r" b="b"/>
              <a:pathLst>
                <a:path w="13956" h="7319" extrusionOk="0">
                  <a:moveTo>
                    <a:pt x="1975" y="0"/>
                  </a:moveTo>
                  <a:lnTo>
                    <a:pt x="1" y="7319"/>
                  </a:lnTo>
                  <a:lnTo>
                    <a:pt x="11982" y="7319"/>
                  </a:lnTo>
                  <a:lnTo>
                    <a:pt x="139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04;p38"/>
            <p:cNvSpPr/>
            <p:nvPr/>
          </p:nvSpPr>
          <p:spPr>
            <a:xfrm>
              <a:off x="3797800" y="2813835"/>
              <a:ext cx="492072" cy="268086"/>
            </a:xfrm>
            <a:custGeom>
              <a:avLst/>
              <a:gdLst/>
              <a:ahLst/>
              <a:cxnLst/>
              <a:rect l="l" t="t" r="r" b="b"/>
              <a:pathLst>
                <a:path w="6907" h="3763" extrusionOk="0">
                  <a:moveTo>
                    <a:pt x="0" y="0"/>
                  </a:moveTo>
                  <a:lnTo>
                    <a:pt x="2267" y="3763"/>
                  </a:lnTo>
                  <a:lnTo>
                    <a:pt x="6906" y="3763"/>
                  </a:lnTo>
                  <a:lnTo>
                    <a:pt x="46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05;p38"/>
            <p:cNvSpPr/>
            <p:nvPr/>
          </p:nvSpPr>
          <p:spPr>
            <a:xfrm>
              <a:off x="4071656" y="2700133"/>
              <a:ext cx="140704" cy="109144"/>
            </a:xfrm>
            <a:custGeom>
              <a:avLst/>
              <a:gdLst/>
              <a:ahLst/>
              <a:cxnLst/>
              <a:rect l="l" t="t" r="r" b="b"/>
              <a:pathLst>
                <a:path w="1975" h="1532" extrusionOk="0">
                  <a:moveTo>
                    <a:pt x="0" y="1"/>
                  </a:moveTo>
                  <a:lnTo>
                    <a:pt x="417" y="811"/>
                  </a:lnTo>
                  <a:cubicBezTo>
                    <a:pt x="1172" y="1304"/>
                    <a:pt x="1780" y="1532"/>
                    <a:pt x="1780" y="1532"/>
                  </a:cubicBezTo>
                  <a:lnTo>
                    <a:pt x="1974" y="1072"/>
                  </a:lnTo>
                  <a:cubicBezTo>
                    <a:pt x="1629" y="844"/>
                    <a:pt x="1297" y="501"/>
                    <a:pt x="984" y="98"/>
                  </a:cubicBezTo>
                  <a:lnTo>
                    <a:pt x="0" y="1"/>
                  </a:lnTo>
                  <a:close/>
                </a:path>
              </a:pathLst>
            </a:custGeom>
            <a:solidFill>
              <a:srgbClr val="D77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06;p38"/>
            <p:cNvSpPr/>
            <p:nvPr/>
          </p:nvSpPr>
          <p:spPr>
            <a:xfrm>
              <a:off x="3871750" y="2415164"/>
              <a:ext cx="270080" cy="342748"/>
            </a:xfrm>
            <a:custGeom>
              <a:avLst/>
              <a:gdLst/>
              <a:ahLst/>
              <a:cxnLst/>
              <a:rect l="l" t="t" r="r" b="b"/>
              <a:pathLst>
                <a:path w="3791" h="4811" extrusionOk="0">
                  <a:moveTo>
                    <a:pt x="1152" y="1"/>
                  </a:moveTo>
                  <a:cubicBezTo>
                    <a:pt x="658" y="1"/>
                    <a:pt x="0" y="779"/>
                    <a:pt x="950" y="2477"/>
                  </a:cubicBezTo>
                  <a:cubicBezTo>
                    <a:pt x="1551" y="3548"/>
                    <a:pt x="2461" y="4313"/>
                    <a:pt x="3223" y="4811"/>
                  </a:cubicBezTo>
                  <a:lnTo>
                    <a:pt x="3790" y="4098"/>
                  </a:lnTo>
                  <a:cubicBezTo>
                    <a:pt x="2756" y="2766"/>
                    <a:pt x="1931" y="778"/>
                    <a:pt x="1474" y="157"/>
                  </a:cubicBezTo>
                  <a:cubicBezTo>
                    <a:pt x="1399" y="54"/>
                    <a:pt x="1281" y="1"/>
                    <a:pt x="1152"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07;p38"/>
            <p:cNvSpPr/>
            <p:nvPr/>
          </p:nvSpPr>
          <p:spPr>
            <a:xfrm>
              <a:off x="3871750" y="2415164"/>
              <a:ext cx="170056" cy="260961"/>
            </a:xfrm>
            <a:custGeom>
              <a:avLst/>
              <a:gdLst/>
              <a:ahLst/>
              <a:cxnLst/>
              <a:rect l="l" t="t" r="r" b="b"/>
              <a:pathLst>
                <a:path w="2387" h="3663" extrusionOk="0">
                  <a:moveTo>
                    <a:pt x="1152" y="1"/>
                  </a:moveTo>
                  <a:cubicBezTo>
                    <a:pt x="658" y="1"/>
                    <a:pt x="0" y="779"/>
                    <a:pt x="950" y="2477"/>
                  </a:cubicBezTo>
                  <a:cubicBezTo>
                    <a:pt x="1202" y="2924"/>
                    <a:pt x="1508" y="3320"/>
                    <a:pt x="1833" y="3662"/>
                  </a:cubicBezTo>
                  <a:cubicBezTo>
                    <a:pt x="2024" y="3209"/>
                    <a:pt x="2256" y="2336"/>
                    <a:pt x="2387" y="1805"/>
                  </a:cubicBezTo>
                  <a:cubicBezTo>
                    <a:pt x="2008" y="1087"/>
                    <a:pt x="1695" y="460"/>
                    <a:pt x="1474" y="157"/>
                  </a:cubicBezTo>
                  <a:cubicBezTo>
                    <a:pt x="1399" y="54"/>
                    <a:pt x="1281" y="1"/>
                    <a:pt x="1152"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08;p38"/>
            <p:cNvSpPr/>
            <p:nvPr/>
          </p:nvSpPr>
          <p:spPr>
            <a:xfrm>
              <a:off x="4088184" y="2703980"/>
              <a:ext cx="359775" cy="400668"/>
            </a:xfrm>
            <a:custGeom>
              <a:avLst/>
              <a:gdLst/>
              <a:ahLst/>
              <a:cxnLst/>
              <a:rect l="l" t="t" r="r" b="b"/>
              <a:pathLst>
                <a:path w="5050" h="5624" extrusionOk="0">
                  <a:moveTo>
                    <a:pt x="1212" y="1"/>
                  </a:moveTo>
                  <a:lnTo>
                    <a:pt x="0" y="4614"/>
                  </a:lnTo>
                  <a:lnTo>
                    <a:pt x="3837" y="5624"/>
                  </a:lnTo>
                  <a:lnTo>
                    <a:pt x="5049" y="1011"/>
                  </a:lnTo>
                  <a:lnTo>
                    <a:pt x="1212" y="1"/>
                  </a:lnTo>
                  <a:close/>
                </a:path>
              </a:pathLst>
            </a:custGeom>
            <a:solidFill>
              <a:srgbClr val="F16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09;p38"/>
            <p:cNvSpPr/>
            <p:nvPr/>
          </p:nvSpPr>
          <p:spPr>
            <a:xfrm>
              <a:off x="4358546" y="2776005"/>
              <a:ext cx="202186" cy="359062"/>
            </a:xfrm>
            <a:custGeom>
              <a:avLst/>
              <a:gdLst/>
              <a:ahLst/>
              <a:cxnLst/>
              <a:rect l="l" t="t" r="r" b="b"/>
              <a:pathLst>
                <a:path w="2838" h="5040" extrusionOk="0">
                  <a:moveTo>
                    <a:pt x="1212" y="0"/>
                  </a:moveTo>
                  <a:lnTo>
                    <a:pt x="0" y="4613"/>
                  </a:lnTo>
                  <a:lnTo>
                    <a:pt x="1622" y="5039"/>
                  </a:lnTo>
                  <a:lnTo>
                    <a:pt x="2837" y="426"/>
                  </a:lnTo>
                  <a:lnTo>
                    <a:pt x="1212" y="0"/>
                  </a:lnTo>
                  <a:close/>
                </a:path>
              </a:pathLst>
            </a:custGeom>
            <a:solidFill>
              <a:srgbClr val="F16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10;p38"/>
            <p:cNvSpPr/>
            <p:nvPr/>
          </p:nvSpPr>
          <p:spPr>
            <a:xfrm>
              <a:off x="3960233" y="2262065"/>
              <a:ext cx="210023" cy="143340"/>
            </a:xfrm>
            <a:custGeom>
              <a:avLst/>
              <a:gdLst/>
              <a:ahLst/>
              <a:cxnLst/>
              <a:rect l="l" t="t" r="r" b="b"/>
              <a:pathLst>
                <a:path w="2948" h="2012" extrusionOk="0">
                  <a:moveTo>
                    <a:pt x="1153" y="1"/>
                  </a:moveTo>
                  <a:cubicBezTo>
                    <a:pt x="669" y="1"/>
                    <a:pt x="450" y="624"/>
                    <a:pt x="450" y="624"/>
                  </a:cubicBezTo>
                  <a:cubicBezTo>
                    <a:pt x="0" y="863"/>
                    <a:pt x="108" y="1605"/>
                    <a:pt x="198" y="1873"/>
                  </a:cubicBezTo>
                  <a:lnTo>
                    <a:pt x="1705" y="1913"/>
                  </a:lnTo>
                  <a:cubicBezTo>
                    <a:pt x="1705" y="1913"/>
                    <a:pt x="1921" y="2012"/>
                    <a:pt x="2165" y="2012"/>
                  </a:cubicBezTo>
                  <a:cubicBezTo>
                    <a:pt x="2450" y="2012"/>
                    <a:pt x="2772" y="1878"/>
                    <a:pt x="2833" y="1295"/>
                  </a:cubicBezTo>
                  <a:cubicBezTo>
                    <a:pt x="2948" y="218"/>
                    <a:pt x="1850" y="127"/>
                    <a:pt x="1276" y="13"/>
                  </a:cubicBezTo>
                  <a:cubicBezTo>
                    <a:pt x="1233" y="5"/>
                    <a:pt x="1192" y="1"/>
                    <a:pt x="1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11;p38"/>
            <p:cNvSpPr/>
            <p:nvPr/>
          </p:nvSpPr>
          <p:spPr>
            <a:xfrm>
              <a:off x="3954462" y="2323048"/>
              <a:ext cx="167990" cy="124888"/>
            </a:xfrm>
            <a:custGeom>
              <a:avLst/>
              <a:gdLst/>
              <a:ahLst/>
              <a:cxnLst/>
              <a:rect l="l" t="t" r="r" b="b"/>
              <a:pathLst>
                <a:path w="2358" h="1753" extrusionOk="0">
                  <a:moveTo>
                    <a:pt x="1022" y="0"/>
                  </a:moveTo>
                  <a:cubicBezTo>
                    <a:pt x="800" y="0"/>
                    <a:pt x="642" y="346"/>
                    <a:pt x="742" y="597"/>
                  </a:cubicBezTo>
                  <a:lnTo>
                    <a:pt x="1" y="1269"/>
                  </a:lnTo>
                  <a:cubicBezTo>
                    <a:pt x="1" y="1269"/>
                    <a:pt x="37" y="1471"/>
                    <a:pt x="380" y="1725"/>
                  </a:cubicBezTo>
                  <a:lnTo>
                    <a:pt x="729" y="1420"/>
                  </a:lnTo>
                  <a:cubicBezTo>
                    <a:pt x="729" y="1420"/>
                    <a:pt x="1013" y="1753"/>
                    <a:pt x="1367" y="1753"/>
                  </a:cubicBezTo>
                  <a:cubicBezTo>
                    <a:pt x="1537" y="1753"/>
                    <a:pt x="1723" y="1676"/>
                    <a:pt x="1901" y="1450"/>
                  </a:cubicBezTo>
                  <a:cubicBezTo>
                    <a:pt x="1901" y="1450"/>
                    <a:pt x="1961" y="1517"/>
                    <a:pt x="2048" y="1551"/>
                  </a:cubicBezTo>
                  <a:cubicBezTo>
                    <a:pt x="2048" y="1551"/>
                    <a:pt x="2109" y="1040"/>
                    <a:pt x="2358" y="769"/>
                  </a:cubicBezTo>
                  <a:cubicBezTo>
                    <a:pt x="2358" y="769"/>
                    <a:pt x="1998" y="387"/>
                    <a:pt x="1713" y="387"/>
                  </a:cubicBezTo>
                  <a:cubicBezTo>
                    <a:pt x="1672" y="387"/>
                    <a:pt x="1632" y="395"/>
                    <a:pt x="1595" y="413"/>
                  </a:cubicBezTo>
                  <a:cubicBezTo>
                    <a:pt x="1417" y="498"/>
                    <a:pt x="1318" y="550"/>
                    <a:pt x="1263" y="550"/>
                  </a:cubicBezTo>
                  <a:cubicBezTo>
                    <a:pt x="1227" y="550"/>
                    <a:pt x="1210" y="527"/>
                    <a:pt x="1202" y="476"/>
                  </a:cubicBezTo>
                  <a:cubicBezTo>
                    <a:pt x="1179" y="349"/>
                    <a:pt x="1387" y="134"/>
                    <a:pt x="1115" y="20"/>
                  </a:cubicBezTo>
                  <a:cubicBezTo>
                    <a:pt x="1083" y="7"/>
                    <a:pt x="1052" y="0"/>
                    <a:pt x="1022" y="0"/>
                  </a:cubicBezTo>
                  <a:close/>
                </a:path>
              </a:pathLst>
            </a:custGeom>
            <a:solidFill>
              <a:srgbClr val="D77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12;p38"/>
            <p:cNvSpPr/>
            <p:nvPr/>
          </p:nvSpPr>
          <p:spPr>
            <a:xfrm>
              <a:off x="4026488" y="2390657"/>
              <a:ext cx="45738" cy="44669"/>
            </a:xfrm>
            <a:custGeom>
              <a:avLst/>
              <a:gdLst/>
              <a:ahLst/>
              <a:cxnLst/>
              <a:rect l="l" t="t" r="r" b="b"/>
              <a:pathLst>
                <a:path w="642" h="627" extrusionOk="0">
                  <a:moveTo>
                    <a:pt x="319" y="1"/>
                  </a:moveTo>
                  <a:cubicBezTo>
                    <a:pt x="315" y="1"/>
                    <a:pt x="310" y="1"/>
                    <a:pt x="306" y="1"/>
                  </a:cubicBezTo>
                  <a:cubicBezTo>
                    <a:pt x="131" y="11"/>
                    <a:pt x="0" y="159"/>
                    <a:pt x="10" y="330"/>
                  </a:cubicBezTo>
                  <a:cubicBezTo>
                    <a:pt x="20" y="496"/>
                    <a:pt x="155" y="626"/>
                    <a:pt x="322" y="626"/>
                  </a:cubicBezTo>
                  <a:cubicBezTo>
                    <a:pt x="328" y="626"/>
                    <a:pt x="334" y="626"/>
                    <a:pt x="339" y="626"/>
                  </a:cubicBezTo>
                  <a:cubicBezTo>
                    <a:pt x="510" y="615"/>
                    <a:pt x="642" y="468"/>
                    <a:pt x="631" y="296"/>
                  </a:cubicBezTo>
                  <a:cubicBezTo>
                    <a:pt x="625" y="130"/>
                    <a:pt x="484" y="1"/>
                    <a:pt x="319" y="1"/>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13;p38"/>
            <p:cNvSpPr/>
            <p:nvPr/>
          </p:nvSpPr>
          <p:spPr>
            <a:xfrm>
              <a:off x="3985096" y="2404051"/>
              <a:ext cx="21373" cy="30990"/>
            </a:xfrm>
            <a:custGeom>
              <a:avLst/>
              <a:gdLst/>
              <a:ahLst/>
              <a:cxnLst/>
              <a:rect l="l" t="t" r="r" b="b"/>
              <a:pathLst>
                <a:path w="300" h="435" extrusionOk="0">
                  <a:moveTo>
                    <a:pt x="135" y="1"/>
                  </a:moveTo>
                  <a:cubicBezTo>
                    <a:pt x="135" y="1"/>
                    <a:pt x="0" y="196"/>
                    <a:pt x="128" y="434"/>
                  </a:cubicBezTo>
                  <a:lnTo>
                    <a:pt x="299" y="283"/>
                  </a:lnTo>
                  <a:cubicBezTo>
                    <a:pt x="168" y="115"/>
                    <a:pt x="135" y="1"/>
                    <a:pt x="135"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14;p38"/>
            <p:cNvSpPr/>
            <p:nvPr/>
          </p:nvSpPr>
          <p:spPr>
            <a:xfrm>
              <a:off x="3562415" y="2820247"/>
              <a:ext cx="326148" cy="628359"/>
            </a:xfrm>
            <a:custGeom>
              <a:avLst/>
              <a:gdLst/>
              <a:ahLst/>
              <a:cxnLst/>
              <a:rect l="l" t="t" r="r" b="b"/>
              <a:pathLst>
                <a:path w="4578" h="8820" extrusionOk="0">
                  <a:moveTo>
                    <a:pt x="2576" y="0"/>
                  </a:moveTo>
                  <a:cubicBezTo>
                    <a:pt x="2576" y="0"/>
                    <a:pt x="1274" y="6003"/>
                    <a:pt x="1" y="8491"/>
                  </a:cubicBezTo>
                  <a:lnTo>
                    <a:pt x="639" y="8820"/>
                  </a:lnTo>
                  <a:cubicBezTo>
                    <a:pt x="639" y="8820"/>
                    <a:pt x="3936" y="4338"/>
                    <a:pt x="4577" y="1598"/>
                  </a:cubicBezTo>
                  <a:lnTo>
                    <a:pt x="2576"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15;p38"/>
            <p:cNvSpPr/>
            <p:nvPr/>
          </p:nvSpPr>
          <p:spPr>
            <a:xfrm>
              <a:off x="3539048" y="3425163"/>
              <a:ext cx="120827" cy="98315"/>
            </a:xfrm>
            <a:custGeom>
              <a:avLst/>
              <a:gdLst/>
              <a:ahLst/>
              <a:cxnLst/>
              <a:rect l="l" t="t" r="r" b="b"/>
              <a:pathLst>
                <a:path w="1696" h="1380" extrusionOk="0">
                  <a:moveTo>
                    <a:pt x="329" y="0"/>
                  </a:moveTo>
                  <a:lnTo>
                    <a:pt x="0" y="577"/>
                  </a:lnTo>
                  <a:lnTo>
                    <a:pt x="1695" y="1379"/>
                  </a:lnTo>
                  <a:lnTo>
                    <a:pt x="1695" y="1379"/>
                  </a:lnTo>
                  <a:lnTo>
                    <a:pt x="967" y="329"/>
                  </a:lnTo>
                  <a:lnTo>
                    <a:pt x="329" y="0"/>
                  </a:lnTo>
                  <a:close/>
                </a:path>
              </a:pathLst>
            </a:custGeom>
            <a:solidFill>
              <a:srgbClr val="F9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16;p38"/>
            <p:cNvSpPr/>
            <p:nvPr/>
          </p:nvSpPr>
          <p:spPr>
            <a:xfrm>
              <a:off x="3688016" y="2820247"/>
              <a:ext cx="200548" cy="300430"/>
            </a:xfrm>
            <a:custGeom>
              <a:avLst/>
              <a:gdLst/>
              <a:ahLst/>
              <a:cxnLst/>
              <a:rect l="l" t="t" r="r" b="b"/>
              <a:pathLst>
                <a:path w="2815" h="4217" extrusionOk="0">
                  <a:moveTo>
                    <a:pt x="813" y="0"/>
                  </a:moveTo>
                  <a:cubicBezTo>
                    <a:pt x="813" y="0"/>
                    <a:pt x="487" y="1505"/>
                    <a:pt x="1" y="3318"/>
                  </a:cubicBezTo>
                  <a:cubicBezTo>
                    <a:pt x="212" y="3589"/>
                    <a:pt x="699" y="4015"/>
                    <a:pt x="1756" y="4217"/>
                  </a:cubicBezTo>
                  <a:cubicBezTo>
                    <a:pt x="2233" y="3301"/>
                    <a:pt x="2629" y="2380"/>
                    <a:pt x="2814" y="1598"/>
                  </a:cubicBezTo>
                  <a:lnTo>
                    <a:pt x="813" y="0"/>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17;p38"/>
            <p:cNvSpPr/>
            <p:nvPr/>
          </p:nvSpPr>
          <p:spPr>
            <a:xfrm>
              <a:off x="3719861" y="2813265"/>
              <a:ext cx="338259" cy="676234"/>
            </a:xfrm>
            <a:custGeom>
              <a:avLst/>
              <a:gdLst/>
              <a:ahLst/>
              <a:cxnLst/>
              <a:rect l="l" t="t" r="r" b="b"/>
              <a:pathLst>
                <a:path w="4748" h="9492" extrusionOk="0">
                  <a:moveTo>
                    <a:pt x="2984" y="1"/>
                  </a:moveTo>
                  <a:lnTo>
                    <a:pt x="0" y="31"/>
                  </a:lnTo>
                  <a:cubicBezTo>
                    <a:pt x="242" y="2297"/>
                    <a:pt x="1890" y="3623"/>
                    <a:pt x="2380" y="4745"/>
                  </a:cubicBezTo>
                  <a:cubicBezTo>
                    <a:pt x="2981" y="6118"/>
                    <a:pt x="3008" y="9491"/>
                    <a:pt x="3008" y="9491"/>
                  </a:cubicBezTo>
                  <a:lnTo>
                    <a:pt x="3717" y="9488"/>
                  </a:lnTo>
                  <a:cubicBezTo>
                    <a:pt x="4747" y="5154"/>
                    <a:pt x="2984" y="1"/>
                    <a:pt x="2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18;p38"/>
            <p:cNvSpPr/>
            <p:nvPr/>
          </p:nvSpPr>
          <p:spPr>
            <a:xfrm>
              <a:off x="3929812" y="3489210"/>
              <a:ext cx="133793" cy="45524"/>
            </a:xfrm>
            <a:custGeom>
              <a:avLst/>
              <a:gdLst/>
              <a:ahLst/>
              <a:cxnLst/>
              <a:rect l="l" t="t" r="r" b="b"/>
              <a:pathLst>
                <a:path w="1878" h="639" extrusionOk="0">
                  <a:moveTo>
                    <a:pt x="770" y="0"/>
                  </a:moveTo>
                  <a:lnTo>
                    <a:pt x="61" y="3"/>
                  </a:lnTo>
                  <a:lnTo>
                    <a:pt x="0" y="638"/>
                  </a:lnTo>
                  <a:lnTo>
                    <a:pt x="1878" y="638"/>
                  </a:lnTo>
                  <a:lnTo>
                    <a:pt x="770" y="0"/>
                  </a:lnTo>
                  <a:close/>
                </a:path>
              </a:pathLst>
            </a:custGeom>
            <a:solidFill>
              <a:srgbClr val="F980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19;p38"/>
            <p:cNvSpPr/>
            <p:nvPr/>
          </p:nvSpPr>
          <p:spPr>
            <a:xfrm>
              <a:off x="3691863" y="2407114"/>
              <a:ext cx="315604" cy="418977"/>
            </a:xfrm>
            <a:custGeom>
              <a:avLst/>
              <a:gdLst/>
              <a:ahLst/>
              <a:cxnLst/>
              <a:rect l="l" t="t" r="r" b="b"/>
              <a:pathLst>
                <a:path w="4430" h="5881" extrusionOk="0">
                  <a:moveTo>
                    <a:pt x="3509" y="0"/>
                  </a:moveTo>
                  <a:cubicBezTo>
                    <a:pt x="3306" y="0"/>
                    <a:pt x="3057" y="69"/>
                    <a:pt x="2760" y="226"/>
                  </a:cubicBezTo>
                  <a:cubicBezTo>
                    <a:pt x="1" y="1690"/>
                    <a:pt x="393" y="5732"/>
                    <a:pt x="393" y="5732"/>
                  </a:cubicBezTo>
                  <a:cubicBezTo>
                    <a:pt x="885" y="5840"/>
                    <a:pt x="1370" y="5880"/>
                    <a:pt x="1815" y="5880"/>
                  </a:cubicBezTo>
                  <a:cubicBezTo>
                    <a:pt x="2457" y="5880"/>
                    <a:pt x="3013" y="5795"/>
                    <a:pt x="3377" y="5702"/>
                  </a:cubicBezTo>
                  <a:cubicBezTo>
                    <a:pt x="3377" y="5702"/>
                    <a:pt x="3153" y="3319"/>
                    <a:pt x="3884" y="2177"/>
                  </a:cubicBezTo>
                  <a:cubicBezTo>
                    <a:pt x="4429" y="1329"/>
                    <a:pt x="4407" y="0"/>
                    <a:pt x="3509"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20;p38"/>
            <p:cNvSpPr/>
            <p:nvPr/>
          </p:nvSpPr>
          <p:spPr>
            <a:xfrm>
              <a:off x="3792029" y="2605951"/>
              <a:ext cx="145762" cy="191286"/>
            </a:xfrm>
            <a:custGeom>
              <a:avLst/>
              <a:gdLst/>
              <a:ahLst/>
              <a:cxnLst/>
              <a:rect l="l" t="t" r="r" b="b"/>
              <a:pathLst>
                <a:path w="2046" h="2685" extrusionOk="0">
                  <a:moveTo>
                    <a:pt x="803" y="1"/>
                  </a:moveTo>
                  <a:lnTo>
                    <a:pt x="803" y="1"/>
                  </a:lnTo>
                  <a:cubicBezTo>
                    <a:pt x="520" y="1064"/>
                    <a:pt x="1" y="2685"/>
                    <a:pt x="1727" y="2685"/>
                  </a:cubicBezTo>
                  <a:cubicBezTo>
                    <a:pt x="1799" y="2685"/>
                    <a:pt x="1875" y="2682"/>
                    <a:pt x="1955" y="2676"/>
                  </a:cubicBezTo>
                  <a:cubicBezTo>
                    <a:pt x="1934" y="2280"/>
                    <a:pt x="1911" y="1451"/>
                    <a:pt x="2046" y="658"/>
                  </a:cubicBezTo>
                  <a:lnTo>
                    <a:pt x="803"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21;p38"/>
            <p:cNvSpPr/>
            <p:nvPr/>
          </p:nvSpPr>
          <p:spPr>
            <a:xfrm>
              <a:off x="3810196" y="2414452"/>
              <a:ext cx="222775" cy="437643"/>
            </a:xfrm>
            <a:custGeom>
              <a:avLst/>
              <a:gdLst/>
              <a:ahLst/>
              <a:cxnLst/>
              <a:rect l="l" t="t" r="r" b="b"/>
              <a:pathLst>
                <a:path w="3127" h="6143" extrusionOk="0">
                  <a:moveTo>
                    <a:pt x="1933" y="1"/>
                  </a:moveTo>
                  <a:cubicBezTo>
                    <a:pt x="501" y="1"/>
                    <a:pt x="1" y="3857"/>
                    <a:pt x="1287" y="5307"/>
                  </a:cubicBezTo>
                  <a:cubicBezTo>
                    <a:pt x="1626" y="5690"/>
                    <a:pt x="2012" y="5955"/>
                    <a:pt x="2401" y="6143"/>
                  </a:cubicBezTo>
                  <a:lnTo>
                    <a:pt x="2885" y="5270"/>
                  </a:lnTo>
                  <a:cubicBezTo>
                    <a:pt x="2570" y="5008"/>
                    <a:pt x="2318" y="4680"/>
                    <a:pt x="2214" y="4290"/>
                  </a:cubicBezTo>
                  <a:cubicBezTo>
                    <a:pt x="1932" y="3205"/>
                    <a:pt x="3127" y="271"/>
                    <a:pt x="2140" y="26"/>
                  </a:cubicBezTo>
                  <a:cubicBezTo>
                    <a:pt x="2069" y="9"/>
                    <a:pt x="2000" y="1"/>
                    <a:pt x="1933" y="1"/>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22;p38"/>
            <p:cNvSpPr/>
            <p:nvPr/>
          </p:nvSpPr>
          <p:spPr>
            <a:xfrm>
              <a:off x="3981249" y="2789613"/>
              <a:ext cx="250987" cy="99241"/>
            </a:xfrm>
            <a:custGeom>
              <a:avLst/>
              <a:gdLst/>
              <a:ahLst/>
              <a:cxnLst/>
              <a:rect l="l" t="t" r="r" b="b"/>
              <a:pathLst>
                <a:path w="3523" h="1393" extrusionOk="0">
                  <a:moveTo>
                    <a:pt x="484" y="1"/>
                  </a:moveTo>
                  <a:lnTo>
                    <a:pt x="484" y="4"/>
                  </a:lnTo>
                  <a:lnTo>
                    <a:pt x="0" y="877"/>
                  </a:lnTo>
                  <a:cubicBezTo>
                    <a:pt x="718" y="1219"/>
                    <a:pt x="1447" y="1285"/>
                    <a:pt x="1899" y="1285"/>
                  </a:cubicBezTo>
                  <a:cubicBezTo>
                    <a:pt x="2180" y="1285"/>
                    <a:pt x="2354" y="1259"/>
                    <a:pt x="2354" y="1259"/>
                  </a:cubicBezTo>
                  <a:cubicBezTo>
                    <a:pt x="2573" y="1325"/>
                    <a:pt x="2948" y="1393"/>
                    <a:pt x="3140" y="1393"/>
                  </a:cubicBezTo>
                  <a:cubicBezTo>
                    <a:pt x="3212" y="1393"/>
                    <a:pt x="3259" y="1383"/>
                    <a:pt x="3260" y="1360"/>
                  </a:cubicBezTo>
                  <a:cubicBezTo>
                    <a:pt x="3271" y="1273"/>
                    <a:pt x="2904" y="1172"/>
                    <a:pt x="2904" y="1172"/>
                  </a:cubicBezTo>
                  <a:lnTo>
                    <a:pt x="2904" y="1172"/>
                  </a:lnTo>
                  <a:cubicBezTo>
                    <a:pt x="2920" y="1174"/>
                    <a:pt x="2978" y="1177"/>
                    <a:pt x="3052" y="1177"/>
                  </a:cubicBezTo>
                  <a:cubicBezTo>
                    <a:pt x="3217" y="1177"/>
                    <a:pt x="3458" y="1164"/>
                    <a:pt x="3455" y="1098"/>
                  </a:cubicBezTo>
                  <a:cubicBezTo>
                    <a:pt x="3452" y="1014"/>
                    <a:pt x="3012" y="1014"/>
                    <a:pt x="2911" y="1014"/>
                  </a:cubicBezTo>
                  <a:cubicBezTo>
                    <a:pt x="3042" y="1008"/>
                    <a:pt x="3522" y="944"/>
                    <a:pt x="3508" y="870"/>
                  </a:cubicBezTo>
                  <a:cubicBezTo>
                    <a:pt x="3502" y="837"/>
                    <a:pt x="3382" y="827"/>
                    <a:pt x="3249" y="827"/>
                  </a:cubicBezTo>
                  <a:cubicBezTo>
                    <a:pt x="3073" y="827"/>
                    <a:pt x="2874" y="844"/>
                    <a:pt x="2874" y="844"/>
                  </a:cubicBezTo>
                  <a:cubicBezTo>
                    <a:pt x="2995" y="816"/>
                    <a:pt x="3405" y="749"/>
                    <a:pt x="3392" y="675"/>
                  </a:cubicBezTo>
                  <a:cubicBezTo>
                    <a:pt x="3387" y="650"/>
                    <a:pt x="3308" y="641"/>
                    <a:pt x="3204" y="641"/>
                  </a:cubicBezTo>
                  <a:cubicBezTo>
                    <a:pt x="2996" y="641"/>
                    <a:pt x="2690" y="675"/>
                    <a:pt x="2690" y="675"/>
                  </a:cubicBezTo>
                  <a:cubicBezTo>
                    <a:pt x="2690" y="675"/>
                    <a:pt x="2864" y="447"/>
                    <a:pt x="2828" y="404"/>
                  </a:cubicBezTo>
                  <a:cubicBezTo>
                    <a:pt x="2822" y="396"/>
                    <a:pt x="2810" y="392"/>
                    <a:pt x="2796" y="392"/>
                  </a:cubicBezTo>
                  <a:cubicBezTo>
                    <a:pt x="2664" y="392"/>
                    <a:pt x="2230" y="669"/>
                    <a:pt x="2230" y="669"/>
                  </a:cubicBezTo>
                  <a:cubicBezTo>
                    <a:pt x="2196" y="673"/>
                    <a:pt x="2160" y="674"/>
                    <a:pt x="2122" y="674"/>
                  </a:cubicBezTo>
                  <a:cubicBezTo>
                    <a:pt x="1688" y="674"/>
                    <a:pt x="1002" y="433"/>
                    <a:pt x="484" y="1"/>
                  </a:cubicBezTo>
                  <a:close/>
                </a:path>
              </a:pathLst>
            </a:custGeom>
            <a:solidFill>
              <a:srgbClr val="D77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23;p38"/>
            <p:cNvSpPr/>
            <p:nvPr/>
          </p:nvSpPr>
          <p:spPr>
            <a:xfrm>
              <a:off x="3435034" y="3534662"/>
              <a:ext cx="886898" cy="942111"/>
            </a:xfrm>
            <a:custGeom>
              <a:avLst/>
              <a:gdLst/>
              <a:ahLst/>
              <a:cxnLst/>
              <a:rect l="l" t="t" r="r" b="b"/>
              <a:pathLst>
                <a:path w="12449" h="13224" extrusionOk="0">
                  <a:moveTo>
                    <a:pt x="0" y="0"/>
                  </a:moveTo>
                  <a:lnTo>
                    <a:pt x="0" y="13224"/>
                  </a:lnTo>
                  <a:lnTo>
                    <a:pt x="12449" y="13224"/>
                  </a:lnTo>
                  <a:lnTo>
                    <a:pt x="1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25;p38"/>
            <p:cNvSpPr/>
            <p:nvPr/>
          </p:nvSpPr>
          <p:spPr>
            <a:xfrm>
              <a:off x="4844921" y="3081848"/>
              <a:ext cx="330565" cy="1395498"/>
            </a:xfrm>
            <a:custGeom>
              <a:avLst/>
              <a:gdLst/>
              <a:ahLst/>
              <a:cxnLst/>
              <a:rect l="l" t="t" r="r" b="b"/>
              <a:pathLst>
                <a:path w="4640" h="19588" extrusionOk="0">
                  <a:moveTo>
                    <a:pt x="0" y="1"/>
                  </a:moveTo>
                  <a:lnTo>
                    <a:pt x="0" y="19587"/>
                  </a:lnTo>
                  <a:lnTo>
                    <a:pt x="4640" y="19587"/>
                  </a:lnTo>
                  <a:lnTo>
                    <a:pt x="46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827;p38"/>
            <p:cNvSpPr/>
            <p:nvPr/>
          </p:nvSpPr>
          <p:spPr>
            <a:xfrm>
              <a:off x="3682530" y="3488355"/>
              <a:ext cx="246499" cy="188436"/>
            </a:xfrm>
            <a:custGeom>
              <a:avLst/>
              <a:gdLst/>
              <a:ahLst/>
              <a:cxnLst/>
              <a:rect l="l" t="t" r="r" b="b"/>
              <a:pathLst>
                <a:path w="3460" h="2645" extrusionOk="0">
                  <a:moveTo>
                    <a:pt x="1982" y="1"/>
                  </a:moveTo>
                  <a:cubicBezTo>
                    <a:pt x="1804" y="1"/>
                    <a:pt x="1636" y="26"/>
                    <a:pt x="1501" y="80"/>
                  </a:cubicBezTo>
                  <a:cubicBezTo>
                    <a:pt x="984" y="288"/>
                    <a:pt x="1062" y="314"/>
                    <a:pt x="672" y="553"/>
                  </a:cubicBezTo>
                  <a:cubicBezTo>
                    <a:pt x="286" y="788"/>
                    <a:pt x="447" y="1312"/>
                    <a:pt x="447" y="1312"/>
                  </a:cubicBezTo>
                  <a:cubicBezTo>
                    <a:pt x="0" y="1654"/>
                    <a:pt x="373" y="1815"/>
                    <a:pt x="369" y="2138"/>
                  </a:cubicBezTo>
                  <a:cubicBezTo>
                    <a:pt x="363" y="2463"/>
                    <a:pt x="638" y="2473"/>
                    <a:pt x="910" y="2645"/>
                  </a:cubicBezTo>
                  <a:lnTo>
                    <a:pt x="1199" y="2645"/>
                  </a:lnTo>
                  <a:cubicBezTo>
                    <a:pt x="1199" y="2645"/>
                    <a:pt x="1991" y="2019"/>
                    <a:pt x="2552" y="2019"/>
                  </a:cubicBezTo>
                  <a:cubicBezTo>
                    <a:pt x="2588" y="2019"/>
                    <a:pt x="2622" y="2021"/>
                    <a:pt x="2656" y="2027"/>
                  </a:cubicBezTo>
                  <a:cubicBezTo>
                    <a:pt x="2704" y="2034"/>
                    <a:pt x="2749" y="2038"/>
                    <a:pt x="2793" y="2038"/>
                  </a:cubicBezTo>
                  <a:cubicBezTo>
                    <a:pt x="3258" y="2038"/>
                    <a:pt x="3460" y="1620"/>
                    <a:pt x="3294" y="1399"/>
                  </a:cubicBezTo>
                  <a:cubicBezTo>
                    <a:pt x="3109" y="1157"/>
                    <a:pt x="3347" y="1010"/>
                    <a:pt x="3193" y="550"/>
                  </a:cubicBezTo>
                  <a:cubicBezTo>
                    <a:pt x="3079" y="209"/>
                    <a:pt x="2490" y="1"/>
                    <a:pt x="1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28;p38"/>
            <p:cNvSpPr/>
            <p:nvPr/>
          </p:nvSpPr>
          <p:spPr>
            <a:xfrm>
              <a:off x="3738028" y="3572777"/>
              <a:ext cx="145905" cy="140348"/>
            </a:xfrm>
            <a:custGeom>
              <a:avLst/>
              <a:gdLst/>
              <a:ahLst/>
              <a:cxnLst/>
              <a:rect l="l" t="t" r="r" b="b"/>
              <a:pathLst>
                <a:path w="2048" h="1970" extrusionOk="0">
                  <a:moveTo>
                    <a:pt x="646" y="1"/>
                  </a:moveTo>
                  <a:cubicBezTo>
                    <a:pt x="615" y="1"/>
                    <a:pt x="578" y="11"/>
                    <a:pt x="531" y="36"/>
                  </a:cubicBezTo>
                  <a:cubicBezTo>
                    <a:pt x="175" y="217"/>
                    <a:pt x="524" y="664"/>
                    <a:pt x="524" y="664"/>
                  </a:cubicBezTo>
                  <a:cubicBezTo>
                    <a:pt x="524" y="664"/>
                    <a:pt x="353" y="936"/>
                    <a:pt x="340" y="1131"/>
                  </a:cubicBezTo>
                  <a:cubicBezTo>
                    <a:pt x="326" y="1322"/>
                    <a:pt x="131" y="1460"/>
                    <a:pt x="131" y="1460"/>
                  </a:cubicBezTo>
                  <a:lnTo>
                    <a:pt x="1" y="1782"/>
                  </a:lnTo>
                  <a:lnTo>
                    <a:pt x="548" y="1970"/>
                  </a:lnTo>
                  <a:lnTo>
                    <a:pt x="722" y="1517"/>
                  </a:lnTo>
                  <a:cubicBezTo>
                    <a:pt x="722" y="1517"/>
                    <a:pt x="900" y="1634"/>
                    <a:pt x="1192" y="1638"/>
                  </a:cubicBezTo>
                  <a:cubicBezTo>
                    <a:pt x="1195" y="1638"/>
                    <a:pt x="1198" y="1638"/>
                    <a:pt x="1200" y="1638"/>
                  </a:cubicBezTo>
                  <a:cubicBezTo>
                    <a:pt x="1679" y="1638"/>
                    <a:pt x="1722" y="1070"/>
                    <a:pt x="1722" y="1070"/>
                  </a:cubicBezTo>
                  <a:cubicBezTo>
                    <a:pt x="1747" y="1074"/>
                    <a:pt x="1775" y="1075"/>
                    <a:pt x="1802" y="1075"/>
                  </a:cubicBezTo>
                  <a:cubicBezTo>
                    <a:pt x="1872" y="1075"/>
                    <a:pt x="1937" y="1066"/>
                    <a:pt x="1937" y="1066"/>
                  </a:cubicBezTo>
                  <a:cubicBezTo>
                    <a:pt x="1921" y="728"/>
                    <a:pt x="2048" y="211"/>
                    <a:pt x="2048" y="211"/>
                  </a:cubicBezTo>
                  <a:cubicBezTo>
                    <a:pt x="1893" y="159"/>
                    <a:pt x="1764" y="139"/>
                    <a:pt x="1655" y="139"/>
                  </a:cubicBezTo>
                  <a:cubicBezTo>
                    <a:pt x="1222" y="139"/>
                    <a:pt x="1103" y="463"/>
                    <a:pt x="940" y="463"/>
                  </a:cubicBezTo>
                  <a:cubicBezTo>
                    <a:pt x="934" y="463"/>
                    <a:pt x="929" y="463"/>
                    <a:pt x="924" y="462"/>
                  </a:cubicBezTo>
                  <a:cubicBezTo>
                    <a:pt x="740" y="439"/>
                    <a:pt x="841" y="1"/>
                    <a:pt x="646" y="1"/>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29;p38"/>
            <p:cNvSpPr/>
            <p:nvPr/>
          </p:nvSpPr>
          <p:spPr>
            <a:xfrm>
              <a:off x="3805708" y="3626493"/>
              <a:ext cx="45738" cy="44598"/>
            </a:xfrm>
            <a:custGeom>
              <a:avLst/>
              <a:gdLst/>
              <a:ahLst/>
              <a:cxnLst/>
              <a:rect l="l" t="t" r="r" b="b"/>
              <a:pathLst>
                <a:path w="642" h="626" extrusionOk="0">
                  <a:moveTo>
                    <a:pt x="315" y="0"/>
                  </a:moveTo>
                  <a:cubicBezTo>
                    <a:pt x="311" y="0"/>
                    <a:pt x="307" y="0"/>
                    <a:pt x="303" y="1"/>
                  </a:cubicBezTo>
                  <a:cubicBezTo>
                    <a:pt x="131" y="10"/>
                    <a:pt x="0" y="158"/>
                    <a:pt x="7" y="329"/>
                  </a:cubicBezTo>
                  <a:cubicBezTo>
                    <a:pt x="17" y="495"/>
                    <a:pt x="155" y="626"/>
                    <a:pt x="319" y="626"/>
                  </a:cubicBezTo>
                  <a:cubicBezTo>
                    <a:pt x="325" y="626"/>
                    <a:pt x="331" y="625"/>
                    <a:pt x="336" y="625"/>
                  </a:cubicBezTo>
                  <a:cubicBezTo>
                    <a:pt x="507" y="615"/>
                    <a:pt x="642" y="467"/>
                    <a:pt x="631" y="296"/>
                  </a:cubicBezTo>
                  <a:cubicBezTo>
                    <a:pt x="622" y="129"/>
                    <a:pt x="480" y="0"/>
                    <a:pt x="315" y="0"/>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30;p38"/>
            <p:cNvSpPr/>
            <p:nvPr/>
          </p:nvSpPr>
          <p:spPr>
            <a:xfrm>
              <a:off x="3765955" y="3664465"/>
              <a:ext cx="23581" cy="32914"/>
            </a:xfrm>
            <a:custGeom>
              <a:avLst/>
              <a:gdLst/>
              <a:ahLst/>
              <a:cxnLst/>
              <a:rect l="l" t="t" r="r" b="b"/>
              <a:pathLst>
                <a:path w="331" h="462" extrusionOk="0">
                  <a:moveTo>
                    <a:pt x="35" y="1"/>
                  </a:moveTo>
                  <a:cubicBezTo>
                    <a:pt x="35" y="1"/>
                    <a:pt x="1" y="307"/>
                    <a:pt x="243" y="461"/>
                  </a:cubicBezTo>
                  <a:lnTo>
                    <a:pt x="330" y="230"/>
                  </a:lnTo>
                  <a:cubicBezTo>
                    <a:pt x="152" y="159"/>
                    <a:pt x="35" y="1"/>
                    <a:pt x="35"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31;p38"/>
            <p:cNvSpPr/>
            <p:nvPr/>
          </p:nvSpPr>
          <p:spPr>
            <a:xfrm>
              <a:off x="3668424" y="3808303"/>
              <a:ext cx="292593" cy="313609"/>
            </a:xfrm>
            <a:custGeom>
              <a:avLst/>
              <a:gdLst/>
              <a:ahLst/>
              <a:cxnLst/>
              <a:rect l="l" t="t" r="r" b="b"/>
              <a:pathLst>
                <a:path w="4107" h="4402" extrusionOk="0">
                  <a:moveTo>
                    <a:pt x="917" y="0"/>
                  </a:moveTo>
                  <a:lnTo>
                    <a:pt x="0" y="1538"/>
                  </a:lnTo>
                  <a:cubicBezTo>
                    <a:pt x="1393" y="3679"/>
                    <a:pt x="3818" y="4401"/>
                    <a:pt x="3818" y="4401"/>
                  </a:cubicBezTo>
                  <a:lnTo>
                    <a:pt x="4106" y="3814"/>
                  </a:lnTo>
                  <a:cubicBezTo>
                    <a:pt x="1585" y="2861"/>
                    <a:pt x="917" y="0"/>
                    <a:pt x="917"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32;p38"/>
            <p:cNvSpPr/>
            <p:nvPr/>
          </p:nvSpPr>
          <p:spPr>
            <a:xfrm>
              <a:off x="3668424" y="3808303"/>
              <a:ext cx="133722" cy="197342"/>
            </a:xfrm>
            <a:custGeom>
              <a:avLst/>
              <a:gdLst/>
              <a:ahLst/>
              <a:cxnLst/>
              <a:rect l="l" t="t" r="r" b="b"/>
              <a:pathLst>
                <a:path w="1877" h="2770" extrusionOk="0">
                  <a:moveTo>
                    <a:pt x="917" y="0"/>
                  </a:moveTo>
                  <a:lnTo>
                    <a:pt x="0" y="1538"/>
                  </a:lnTo>
                  <a:cubicBezTo>
                    <a:pt x="313" y="2018"/>
                    <a:pt x="675" y="2424"/>
                    <a:pt x="1051" y="2770"/>
                  </a:cubicBezTo>
                  <a:cubicBezTo>
                    <a:pt x="1222" y="2655"/>
                    <a:pt x="1511" y="2438"/>
                    <a:pt x="1877" y="2035"/>
                  </a:cubicBezTo>
                  <a:cubicBezTo>
                    <a:pt x="1152" y="1014"/>
                    <a:pt x="917" y="0"/>
                    <a:pt x="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33;p38"/>
            <p:cNvSpPr/>
            <p:nvPr/>
          </p:nvSpPr>
          <p:spPr>
            <a:xfrm>
              <a:off x="3671419" y="3808303"/>
              <a:ext cx="147187" cy="224414"/>
            </a:xfrm>
            <a:custGeom>
              <a:avLst/>
              <a:gdLst/>
              <a:ahLst/>
              <a:cxnLst/>
              <a:rect l="l" t="t" r="r" b="b"/>
              <a:pathLst>
                <a:path w="2066" h="3150" extrusionOk="0">
                  <a:moveTo>
                    <a:pt x="917" y="0"/>
                  </a:moveTo>
                  <a:lnTo>
                    <a:pt x="0" y="1538"/>
                  </a:lnTo>
                  <a:cubicBezTo>
                    <a:pt x="437" y="2206"/>
                    <a:pt x="970" y="2736"/>
                    <a:pt x="1501" y="3149"/>
                  </a:cubicBezTo>
                  <a:cubicBezTo>
                    <a:pt x="1635" y="3005"/>
                    <a:pt x="1884" y="2699"/>
                    <a:pt x="2065" y="2283"/>
                  </a:cubicBezTo>
                  <a:cubicBezTo>
                    <a:pt x="1196" y="1185"/>
                    <a:pt x="917" y="0"/>
                    <a:pt x="917"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34;p38"/>
            <p:cNvSpPr/>
            <p:nvPr/>
          </p:nvSpPr>
          <p:spPr>
            <a:xfrm>
              <a:off x="3252439" y="4112507"/>
              <a:ext cx="483452" cy="359775"/>
            </a:xfrm>
            <a:custGeom>
              <a:avLst/>
              <a:gdLst/>
              <a:ahLst/>
              <a:cxnLst/>
              <a:rect l="l" t="t" r="r" b="b"/>
              <a:pathLst>
                <a:path w="6786" h="5050" extrusionOk="0">
                  <a:moveTo>
                    <a:pt x="4305" y="1"/>
                  </a:moveTo>
                  <a:cubicBezTo>
                    <a:pt x="4305" y="1"/>
                    <a:pt x="5157" y="2387"/>
                    <a:pt x="3828" y="3636"/>
                  </a:cubicBezTo>
                  <a:cubicBezTo>
                    <a:pt x="3490" y="3955"/>
                    <a:pt x="3106" y="4074"/>
                    <a:pt x="2722" y="4074"/>
                  </a:cubicBezTo>
                  <a:cubicBezTo>
                    <a:pt x="1599" y="4074"/>
                    <a:pt x="471" y="3058"/>
                    <a:pt x="471" y="3058"/>
                  </a:cubicBezTo>
                  <a:lnTo>
                    <a:pt x="1" y="3586"/>
                  </a:lnTo>
                  <a:cubicBezTo>
                    <a:pt x="824" y="4237"/>
                    <a:pt x="1861" y="5049"/>
                    <a:pt x="3188" y="5049"/>
                  </a:cubicBezTo>
                  <a:cubicBezTo>
                    <a:pt x="6786" y="5049"/>
                    <a:pt x="6356" y="1008"/>
                    <a:pt x="6356" y="1008"/>
                  </a:cubicBezTo>
                  <a:lnTo>
                    <a:pt x="4305"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35;p38"/>
            <p:cNvSpPr/>
            <p:nvPr/>
          </p:nvSpPr>
          <p:spPr>
            <a:xfrm>
              <a:off x="3169228" y="4295029"/>
              <a:ext cx="116838" cy="116268"/>
            </a:xfrm>
            <a:custGeom>
              <a:avLst/>
              <a:gdLst/>
              <a:ahLst/>
              <a:cxnLst/>
              <a:rect l="l" t="t" r="r" b="b"/>
              <a:pathLst>
                <a:path w="1640" h="1632" extrusionOk="0">
                  <a:moveTo>
                    <a:pt x="1065" y="0"/>
                  </a:moveTo>
                  <a:lnTo>
                    <a:pt x="1" y="1632"/>
                  </a:lnTo>
                  <a:lnTo>
                    <a:pt x="1169" y="1024"/>
                  </a:lnTo>
                  <a:lnTo>
                    <a:pt x="1639" y="496"/>
                  </a:lnTo>
                  <a:lnTo>
                    <a:pt x="106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36;p38"/>
            <p:cNvSpPr/>
            <p:nvPr/>
          </p:nvSpPr>
          <p:spPr>
            <a:xfrm>
              <a:off x="3559138" y="4112507"/>
              <a:ext cx="149752" cy="153955"/>
            </a:xfrm>
            <a:custGeom>
              <a:avLst/>
              <a:gdLst/>
              <a:ahLst/>
              <a:cxnLst/>
              <a:rect l="l" t="t" r="r" b="b"/>
              <a:pathLst>
                <a:path w="2102" h="2161" extrusionOk="0">
                  <a:moveTo>
                    <a:pt x="0" y="1"/>
                  </a:moveTo>
                  <a:cubicBezTo>
                    <a:pt x="0" y="1"/>
                    <a:pt x="346" y="971"/>
                    <a:pt x="252" y="1998"/>
                  </a:cubicBezTo>
                  <a:cubicBezTo>
                    <a:pt x="725" y="2096"/>
                    <a:pt x="1268" y="2160"/>
                    <a:pt x="1738" y="2160"/>
                  </a:cubicBezTo>
                  <a:cubicBezTo>
                    <a:pt x="1835" y="2160"/>
                    <a:pt x="1928" y="2158"/>
                    <a:pt x="2018" y="2152"/>
                  </a:cubicBezTo>
                  <a:cubicBezTo>
                    <a:pt x="2101" y="1504"/>
                    <a:pt x="2051" y="1008"/>
                    <a:pt x="2051" y="1008"/>
                  </a:cubicBezTo>
                  <a:lnTo>
                    <a:pt x="0" y="1"/>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37;p38"/>
            <p:cNvSpPr/>
            <p:nvPr/>
          </p:nvSpPr>
          <p:spPr>
            <a:xfrm>
              <a:off x="3544533" y="4051809"/>
              <a:ext cx="486301" cy="380079"/>
            </a:xfrm>
            <a:custGeom>
              <a:avLst/>
              <a:gdLst/>
              <a:ahLst/>
              <a:cxnLst/>
              <a:rect l="l" t="t" r="r" b="b"/>
              <a:pathLst>
                <a:path w="6826" h="5335" extrusionOk="0">
                  <a:moveTo>
                    <a:pt x="3865" y="1"/>
                  </a:moveTo>
                  <a:cubicBezTo>
                    <a:pt x="3545" y="1"/>
                    <a:pt x="3224" y="16"/>
                    <a:pt x="2918" y="36"/>
                  </a:cubicBezTo>
                  <a:cubicBezTo>
                    <a:pt x="1468" y="131"/>
                    <a:pt x="0" y="634"/>
                    <a:pt x="0" y="634"/>
                  </a:cubicBezTo>
                  <a:cubicBezTo>
                    <a:pt x="184" y="1898"/>
                    <a:pt x="912" y="2254"/>
                    <a:pt x="1688" y="2254"/>
                  </a:cubicBezTo>
                  <a:cubicBezTo>
                    <a:pt x="2220" y="2254"/>
                    <a:pt x="2773" y="2087"/>
                    <a:pt x="3189" y="1930"/>
                  </a:cubicBezTo>
                  <a:cubicBezTo>
                    <a:pt x="3560" y="1790"/>
                    <a:pt x="3876" y="1716"/>
                    <a:pt x="4143" y="1716"/>
                  </a:cubicBezTo>
                  <a:cubicBezTo>
                    <a:pt x="4613" y="1716"/>
                    <a:pt x="4934" y="1946"/>
                    <a:pt x="5143" y="2454"/>
                  </a:cubicBezTo>
                  <a:cubicBezTo>
                    <a:pt x="5473" y="3246"/>
                    <a:pt x="4774" y="5216"/>
                    <a:pt x="4774" y="5216"/>
                  </a:cubicBezTo>
                  <a:lnTo>
                    <a:pt x="5473" y="5334"/>
                  </a:lnTo>
                  <a:cubicBezTo>
                    <a:pt x="5473" y="5334"/>
                    <a:pt x="6826" y="2393"/>
                    <a:pt x="6496" y="1175"/>
                  </a:cubicBezTo>
                  <a:cubicBezTo>
                    <a:pt x="6237" y="215"/>
                    <a:pt x="5061" y="1"/>
                    <a:pt x="3865"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38;p38"/>
            <p:cNvSpPr/>
            <p:nvPr/>
          </p:nvSpPr>
          <p:spPr>
            <a:xfrm>
              <a:off x="3876452" y="4423407"/>
              <a:ext cx="138852" cy="56068"/>
            </a:xfrm>
            <a:custGeom>
              <a:avLst/>
              <a:gdLst/>
              <a:ahLst/>
              <a:cxnLst/>
              <a:rect l="l" t="t" r="r" b="b"/>
              <a:pathLst>
                <a:path w="1949" h="787" extrusionOk="0">
                  <a:moveTo>
                    <a:pt x="115" y="0"/>
                  </a:moveTo>
                  <a:lnTo>
                    <a:pt x="1" y="749"/>
                  </a:lnTo>
                  <a:lnTo>
                    <a:pt x="1948" y="786"/>
                  </a:lnTo>
                  <a:lnTo>
                    <a:pt x="1948" y="786"/>
                  </a:lnTo>
                  <a:lnTo>
                    <a:pt x="814" y="118"/>
                  </a:lnTo>
                  <a:lnTo>
                    <a:pt x="11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39;p38"/>
            <p:cNvSpPr/>
            <p:nvPr/>
          </p:nvSpPr>
          <p:spPr>
            <a:xfrm>
              <a:off x="4088184" y="3878548"/>
              <a:ext cx="15317" cy="49585"/>
            </a:xfrm>
            <a:custGeom>
              <a:avLst/>
              <a:gdLst/>
              <a:ahLst/>
              <a:cxnLst/>
              <a:rect l="l" t="t" r="r" b="b"/>
              <a:pathLst>
                <a:path w="215" h="696" extrusionOk="0">
                  <a:moveTo>
                    <a:pt x="146" y="1"/>
                  </a:moveTo>
                  <a:cubicBezTo>
                    <a:pt x="113" y="1"/>
                    <a:pt x="84" y="24"/>
                    <a:pt x="78" y="58"/>
                  </a:cubicBezTo>
                  <a:lnTo>
                    <a:pt x="4" y="619"/>
                  </a:lnTo>
                  <a:cubicBezTo>
                    <a:pt x="0" y="656"/>
                    <a:pt x="24" y="689"/>
                    <a:pt x="61" y="696"/>
                  </a:cubicBezTo>
                  <a:lnTo>
                    <a:pt x="71" y="696"/>
                  </a:lnTo>
                  <a:cubicBezTo>
                    <a:pt x="104" y="696"/>
                    <a:pt x="131" y="669"/>
                    <a:pt x="138" y="635"/>
                  </a:cubicBezTo>
                  <a:lnTo>
                    <a:pt x="212" y="75"/>
                  </a:lnTo>
                  <a:cubicBezTo>
                    <a:pt x="215" y="42"/>
                    <a:pt x="188" y="5"/>
                    <a:pt x="154" y="1"/>
                  </a:cubicBezTo>
                  <a:cubicBezTo>
                    <a:pt x="152" y="1"/>
                    <a:pt x="149" y="1"/>
                    <a:pt x="1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40;p38"/>
            <p:cNvSpPr/>
            <p:nvPr/>
          </p:nvSpPr>
          <p:spPr>
            <a:xfrm>
              <a:off x="4050639" y="3900134"/>
              <a:ext cx="83496" cy="63335"/>
            </a:xfrm>
            <a:custGeom>
              <a:avLst/>
              <a:gdLst/>
              <a:ahLst/>
              <a:cxnLst/>
              <a:rect l="l" t="t" r="r" b="b"/>
              <a:pathLst>
                <a:path w="1172" h="889" extrusionOk="0">
                  <a:moveTo>
                    <a:pt x="496" y="0"/>
                  </a:moveTo>
                  <a:cubicBezTo>
                    <a:pt x="414" y="0"/>
                    <a:pt x="289" y="56"/>
                    <a:pt x="218" y="111"/>
                  </a:cubicBezTo>
                  <a:cubicBezTo>
                    <a:pt x="111" y="191"/>
                    <a:pt x="50" y="232"/>
                    <a:pt x="0" y="303"/>
                  </a:cubicBezTo>
                  <a:lnTo>
                    <a:pt x="88" y="842"/>
                  </a:lnTo>
                  <a:cubicBezTo>
                    <a:pt x="177" y="865"/>
                    <a:pt x="309" y="888"/>
                    <a:pt x="444" y="888"/>
                  </a:cubicBezTo>
                  <a:cubicBezTo>
                    <a:pt x="546" y="888"/>
                    <a:pt x="651" y="875"/>
                    <a:pt x="742" y="839"/>
                  </a:cubicBezTo>
                  <a:cubicBezTo>
                    <a:pt x="859" y="796"/>
                    <a:pt x="870" y="715"/>
                    <a:pt x="870" y="715"/>
                  </a:cubicBezTo>
                  <a:cubicBezTo>
                    <a:pt x="907" y="715"/>
                    <a:pt x="1098" y="685"/>
                    <a:pt x="1104" y="601"/>
                  </a:cubicBezTo>
                  <a:cubicBezTo>
                    <a:pt x="1112" y="520"/>
                    <a:pt x="994" y="520"/>
                    <a:pt x="994" y="520"/>
                  </a:cubicBezTo>
                  <a:cubicBezTo>
                    <a:pt x="1078" y="500"/>
                    <a:pt x="1172" y="450"/>
                    <a:pt x="1158" y="373"/>
                  </a:cubicBezTo>
                  <a:cubicBezTo>
                    <a:pt x="1152" y="336"/>
                    <a:pt x="1101" y="327"/>
                    <a:pt x="1049" y="327"/>
                  </a:cubicBezTo>
                  <a:cubicBezTo>
                    <a:pt x="990" y="327"/>
                    <a:pt x="930" y="339"/>
                    <a:pt x="930" y="339"/>
                  </a:cubicBezTo>
                  <a:cubicBezTo>
                    <a:pt x="930" y="339"/>
                    <a:pt x="913" y="249"/>
                    <a:pt x="842" y="165"/>
                  </a:cubicBezTo>
                  <a:cubicBezTo>
                    <a:pt x="791" y="106"/>
                    <a:pt x="727" y="47"/>
                    <a:pt x="687" y="47"/>
                  </a:cubicBezTo>
                  <a:cubicBezTo>
                    <a:pt x="672" y="47"/>
                    <a:pt x="661" y="55"/>
                    <a:pt x="655" y="74"/>
                  </a:cubicBezTo>
                  <a:cubicBezTo>
                    <a:pt x="628" y="141"/>
                    <a:pt x="722" y="299"/>
                    <a:pt x="722" y="299"/>
                  </a:cubicBezTo>
                  <a:cubicBezTo>
                    <a:pt x="571" y="286"/>
                    <a:pt x="444" y="215"/>
                    <a:pt x="444" y="215"/>
                  </a:cubicBezTo>
                  <a:cubicBezTo>
                    <a:pt x="444" y="215"/>
                    <a:pt x="605" y="145"/>
                    <a:pt x="574" y="44"/>
                  </a:cubicBezTo>
                  <a:cubicBezTo>
                    <a:pt x="565" y="13"/>
                    <a:pt x="535" y="0"/>
                    <a:pt x="496"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41;p38"/>
            <p:cNvSpPr/>
            <p:nvPr/>
          </p:nvSpPr>
          <p:spPr>
            <a:xfrm>
              <a:off x="3800935" y="3839863"/>
              <a:ext cx="255974" cy="124389"/>
            </a:xfrm>
            <a:custGeom>
              <a:avLst/>
              <a:gdLst/>
              <a:ahLst/>
              <a:cxnLst/>
              <a:rect l="l" t="t" r="r" b="b"/>
              <a:pathLst>
                <a:path w="3593" h="1746" extrusionOk="0">
                  <a:moveTo>
                    <a:pt x="756" y="0"/>
                  </a:moveTo>
                  <a:lnTo>
                    <a:pt x="24" y="403"/>
                  </a:lnTo>
                  <a:lnTo>
                    <a:pt x="1" y="1135"/>
                  </a:lnTo>
                  <a:cubicBezTo>
                    <a:pt x="873" y="1639"/>
                    <a:pt x="1936" y="1745"/>
                    <a:pt x="2678" y="1745"/>
                  </a:cubicBezTo>
                  <a:cubicBezTo>
                    <a:pt x="3221" y="1745"/>
                    <a:pt x="3593" y="1688"/>
                    <a:pt x="3593" y="1688"/>
                  </a:cubicBezTo>
                  <a:lnTo>
                    <a:pt x="3505" y="1149"/>
                  </a:lnTo>
                  <a:cubicBezTo>
                    <a:pt x="1917" y="987"/>
                    <a:pt x="1169" y="524"/>
                    <a:pt x="756"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42;p38"/>
            <p:cNvSpPr/>
            <p:nvPr/>
          </p:nvSpPr>
          <p:spPr>
            <a:xfrm>
              <a:off x="3512189" y="3693461"/>
              <a:ext cx="342605" cy="424249"/>
            </a:xfrm>
            <a:custGeom>
              <a:avLst/>
              <a:gdLst/>
              <a:ahLst/>
              <a:cxnLst/>
              <a:rect l="l" t="t" r="r" b="b"/>
              <a:pathLst>
                <a:path w="4809" h="5955" extrusionOk="0">
                  <a:moveTo>
                    <a:pt x="2959" y="0"/>
                  </a:moveTo>
                  <a:cubicBezTo>
                    <a:pt x="1758" y="0"/>
                    <a:pt x="857" y="1190"/>
                    <a:pt x="454" y="2378"/>
                  </a:cubicBezTo>
                  <a:cubicBezTo>
                    <a:pt x="1" y="3707"/>
                    <a:pt x="273" y="5883"/>
                    <a:pt x="273" y="5883"/>
                  </a:cubicBezTo>
                  <a:cubicBezTo>
                    <a:pt x="453" y="5931"/>
                    <a:pt x="655" y="5954"/>
                    <a:pt x="871" y="5954"/>
                  </a:cubicBezTo>
                  <a:cubicBezTo>
                    <a:pt x="1651" y="5954"/>
                    <a:pt x="2612" y="5645"/>
                    <a:pt x="3372" y="5066"/>
                  </a:cubicBezTo>
                  <a:cubicBezTo>
                    <a:pt x="3050" y="4086"/>
                    <a:pt x="3365" y="2660"/>
                    <a:pt x="3365" y="2660"/>
                  </a:cubicBezTo>
                  <a:lnTo>
                    <a:pt x="3365" y="2660"/>
                  </a:lnTo>
                  <a:cubicBezTo>
                    <a:pt x="3570" y="2874"/>
                    <a:pt x="3805" y="3049"/>
                    <a:pt x="4054" y="3190"/>
                  </a:cubicBezTo>
                  <a:lnTo>
                    <a:pt x="4809" y="2055"/>
                  </a:lnTo>
                  <a:cubicBezTo>
                    <a:pt x="4161" y="1236"/>
                    <a:pt x="4325" y="266"/>
                    <a:pt x="3392" y="51"/>
                  </a:cubicBezTo>
                  <a:cubicBezTo>
                    <a:pt x="3244" y="16"/>
                    <a:pt x="3099" y="0"/>
                    <a:pt x="2959" y="0"/>
                  </a:cubicBezTo>
                  <a:close/>
                </a:path>
              </a:pathLst>
            </a:custGeom>
            <a:solidFill>
              <a:schemeClr val="bg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47;p38"/>
            <p:cNvSpPr/>
            <p:nvPr/>
          </p:nvSpPr>
          <p:spPr>
            <a:xfrm>
              <a:off x="5690640" y="4051737"/>
              <a:ext cx="103872" cy="366258"/>
            </a:xfrm>
            <a:custGeom>
              <a:avLst/>
              <a:gdLst/>
              <a:ahLst/>
              <a:cxnLst/>
              <a:rect l="l" t="t" r="r" b="b"/>
              <a:pathLst>
                <a:path w="1458" h="5141" extrusionOk="0">
                  <a:moveTo>
                    <a:pt x="195" y="0"/>
                  </a:moveTo>
                  <a:cubicBezTo>
                    <a:pt x="195" y="0"/>
                    <a:pt x="0" y="655"/>
                    <a:pt x="756" y="5140"/>
                  </a:cubicBezTo>
                  <a:lnTo>
                    <a:pt x="1441" y="5084"/>
                  </a:lnTo>
                  <a:cubicBezTo>
                    <a:pt x="1441" y="5084"/>
                    <a:pt x="1068" y="1615"/>
                    <a:pt x="1458"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48;p38"/>
            <p:cNvSpPr/>
            <p:nvPr/>
          </p:nvSpPr>
          <p:spPr>
            <a:xfrm>
              <a:off x="5689144" y="4413861"/>
              <a:ext cx="112991" cy="58633"/>
            </a:xfrm>
            <a:custGeom>
              <a:avLst/>
              <a:gdLst/>
              <a:ahLst/>
              <a:cxnLst/>
              <a:rect l="l" t="t" r="r" b="b"/>
              <a:pathLst>
                <a:path w="1586" h="823" extrusionOk="0">
                  <a:moveTo>
                    <a:pt x="1462" y="1"/>
                  </a:moveTo>
                  <a:lnTo>
                    <a:pt x="777" y="57"/>
                  </a:lnTo>
                  <a:lnTo>
                    <a:pt x="820" y="339"/>
                  </a:lnTo>
                  <a:lnTo>
                    <a:pt x="1" y="823"/>
                  </a:lnTo>
                  <a:lnTo>
                    <a:pt x="1586" y="823"/>
                  </a:lnTo>
                  <a:lnTo>
                    <a:pt x="146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49;p38"/>
            <p:cNvSpPr/>
            <p:nvPr/>
          </p:nvSpPr>
          <p:spPr>
            <a:xfrm>
              <a:off x="5697337" y="4051737"/>
              <a:ext cx="97175" cy="155309"/>
            </a:xfrm>
            <a:custGeom>
              <a:avLst/>
              <a:gdLst/>
              <a:ahLst/>
              <a:cxnLst/>
              <a:rect l="l" t="t" r="r" b="b"/>
              <a:pathLst>
                <a:path w="1364" h="2180" extrusionOk="0">
                  <a:moveTo>
                    <a:pt x="101" y="0"/>
                  </a:moveTo>
                  <a:cubicBezTo>
                    <a:pt x="101" y="0"/>
                    <a:pt x="0" y="336"/>
                    <a:pt x="222" y="2179"/>
                  </a:cubicBezTo>
                  <a:cubicBezTo>
                    <a:pt x="558" y="2166"/>
                    <a:pt x="883" y="2136"/>
                    <a:pt x="1186" y="2082"/>
                  </a:cubicBezTo>
                  <a:cubicBezTo>
                    <a:pt x="1189" y="1313"/>
                    <a:pt x="1232" y="547"/>
                    <a:pt x="1364" y="0"/>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50;p38"/>
            <p:cNvSpPr/>
            <p:nvPr/>
          </p:nvSpPr>
          <p:spPr>
            <a:xfrm>
              <a:off x="5535189" y="4051737"/>
              <a:ext cx="97602" cy="363337"/>
            </a:xfrm>
            <a:custGeom>
              <a:avLst/>
              <a:gdLst/>
              <a:ahLst/>
              <a:cxnLst/>
              <a:rect l="l" t="t" r="r" b="b"/>
              <a:pathLst>
                <a:path w="1370" h="5100" extrusionOk="0">
                  <a:moveTo>
                    <a:pt x="228" y="0"/>
                  </a:moveTo>
                  <a:lnTo>
                    <a:pt x="228" y="0"/>
                  </a:lnTo>
                  <a:cubicBezTo>
                    <a:pt x="0" y="1924"/>
                    <a:pt x="417" y="5100"/>
                    <a:pt x="417" y="5100"/>
                  </a:cubicBezTo>
                  <a:lnTo>
                    <a:pt x="1102" y="5100"/>
                  </a:lnTo>
                  <a:cubicBezTo>
                    <a:pt x="1102" y="5100"/>
                    <a:pt x="937" y="1770"/>
                    <a:pt x="1370" y="84"/>
                  </a:cubicBezTo>
                  <a:lnTo>
                    <a:pt x="228" y="0"/>
                  </a:ln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51;p38"/>
            <p:cNvSpPr/>
            <p:nvPr/>
          </p:nvSpPr>
          <p:spPr>
            <a:xfrm>
              <a:off x="5506906" y="4415001"/>
              <a:ext cx="112991" cy="57493"/>
            </a:xfrm>
            <a:custGeom>
              <a:avLst/>
              <a:gdLst/>
              <a:ahLst/>
              <a:cxnLst/>
              <a:rect l="l" t="t" r="r" b="b"/>
              <a:pathLst>
                <a:path w="1586" h="807" extrusionOk="0">
                  <a:moveTo>
                    <a:pt x="814" y="1"/>
                  </a:moveTo>
                  <a:lnTo>
                    <a:pt x="820" y="323"/>
                  </a:lnTo>
                  <a:lnTo>
                    <a:pt x="1" y="807"/>
                  </a:lnTo>
                  <a:lnTo>
                    <a:pt x="1586" y="807"/>
                  </a:lnTo>
                  <a:lnTo>
                    <a:pt x="149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52;p38"/>
            <p:cNvSpPr/>
            <p:nvPr/>
          </p:nvSpPr>
          <p:spPr>
            <a:xfrm>
              <a:off x="5545662" y="4051737"/>
              <a:ext cx="87130" cy="154382"/>
            </a:xfrm>
            <a:custGeom>
              <a:avLst/>
              <a:gdLst/>
              <a:ahLst/>
              <a:cxnLst/>
              <a:rect l="l" t="t" r="r" b="b"/>
              <a:pathLst>
                <a:path w="1223" h="2167" extrusionOk="0">
                  <a:moveTo>
                    <a:pt x="81" y="0"/>
                  </a:moveTo>
                  <a:cubicBezTo>
                    <a:pt x="8" y="618"/>
                    <a:pt x="1" y="1364"/>
                    <a:pt x="25" y="2092"/>
                  </a:cubicBezTo>
                  <a:cubicBezTo>
                    <a:pt x="293" y="2119"/>
                    <a:pt x="612" y="2146"/>
                    <a:pt x="961" y="2166"/>
                  </a:cubicBezTo>
                  <a:cubicBezTo>
                    <a:pt x="998" y="1414"/>
                    <a:pt x="1079" y="655"/>
                    <a:pt x="1223" y="84"/>
                  </a:cubicBezTo>
                  <a:lnTo>
                    <a:pt x="81" y="0"/>
                  </a:ln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53;p38"/>
            <p:cNvSpPr/>
            <p:nvPr/>
          </p:nvSpPr>
          <p:spPr>
            <a:xfrm>
              <a:off x="5492586" y="3630341"/>
              <a:ext cx="356711" cy="506178"/>
            </a:xfrm>
            <a:custGeom>
              <a:avLst/>
              <a:gdLst/>
              <a:ahLst/>
              <a:cxnLst/>
              <a:rect l="l" t="t" r="r" b="b"/>
              <a:pathLst>
                <a:path w="5007" h="7105" extrusionOk="0">
                  <a:moveTo>
                    <a:pt x="4476" y="1"/>
                  </a:moveTo>
                  <a:lnTo>
                    <a:pt x="1226" y="295"/>
                  </a:lnTo>
                  <a:cubicBezTo>
                    <a:pt x="1226" y="295"/>
                    <a:pt x="74" y="4509"/>
                    <a:pt x="0" y="7084"/>
                  </a:cubicBezTo>
                  <a:cubicBezTo>
                    <a:pt x="0" y="7084"/>
                    <a:pt x="451" y="7105"/>
                    <a:pt x="1139" y="7105"/>
                  </a:cubicBezTo>
                  <a:cubicBezTo>
                    <a:pt x="2141" y="7105"/>
                    <a:pt x="3649" y="7060"/>
                    <a:pt x="5006" y="6839"/>
                  </a:cubicBezTo>
                  <a:cubicBezTo>
                    <a:pt x="5006" y="6839"/>
                    <a:pt x="4429" y="1293"/>
                    <a:pt x="4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54;p38"/>
            <p:cNvSpPr/>
            <p:nvPr/>
          </p:nvSpPr>
          <p:spPr>
            <a:xfrm>
              <a:off x="5372757" y="3499255"/>
              <a:ext cx="197413" cy="378725"/>
            </a:xfrm>
            <a:custGeom>
              <a:avLst/>
              <a:gdLst/>
              <a:ahLst/>
              <a:cxnLst/>
              <a:rect l="l" t="t" r="r" b="b"/>
              <a:pathLst>
                <a:path w="2771" h="5316" extrusionOk="0">
                  <a:moveTo>
                    <a:pt x="1951" y="0"/>
                  </a:moveTo>
                  <a:lnTo>
                    <a:pt x="571" y="3908"/>
                  </a:lnTo>
                  <a:cubicBezTo>
                    <a:pt x="571" y="3908"/>
                    <a:pt x="1" y="4294"/>
                    <a:pt x="81" y="4412"/>
                  </a:cubicBezTo>
                  <a:cubicBezTo>
                    <a:pt x="102" y="4442"/>
                    <a:pt x="132" y="4453"/>
                    <a:pt x="165" y="4453"/>
                  </a:cubicBezTo>
                  <a:cubicBezTo>
                    <a:pt x="257" y="4453"/>
                    <a:pt x="373" y="4368"/>
                    <a:pt x="373" y="4368"/>
                  </a:cubicBezTo>
                  <a:lnTo>
                    <a:pt x="373" y="4368"/>
                  </a:lnTo>
                  <a:cubicBezTo>
                    <a:pt x="373" y="4368"/>
                    <a:pt x="21" y="5130"/>
                    <a:pt x="185" y="5164"/>
                  </a:cubicBezTo>
                  <a:cubicBezTo>
                    <a:pt x="187" y="5165"/>
                    <a:pt x="188" y="5165"/>
                    <a:pt x="190" y="5165"/>
                  </a:cubicBezTo>
                  <a:cubicBezTo>
                    <a:pt x="286" y="5165"/>
                    <a:pt x="467" y="4581"/>
                    <a:pt x="467" y="4580"/>
                  </a:cubicBezTo>
                  <a:lnTo>
                    <a:pt x="467" y="4580"/>
                  </a:lnTo>
                  <a:cubicBezTo>
                    <a:pt x="467" y="4581"/>
                    <a:pt x="292" y="5295"/>
                    <a:pt x="417" y="5315"/>
                  </a:cubicBezTo>
                  <a:cubicBezTo>
                    <a:pt x="419" y="5315"/>
                    <a:pt x="421" y="5315"/>
                    <a:pt x="422" y="5315"/>
                  </a:cubicBezTo>
                  <a:cubicBezTo>
                    <a:pt x="541" y="5315"/>
                    <a:pt x="645" y="4613"/>
                    <a:pt x="645" y="4613"/>
                  </a:cubicBezTo>
                  <a:lnTo>
                    <a:pt x="645" y="4613"/>
                  </a:lnTo>
                  <a:cubicBezTo>
                    <a:pt x="645" y="4613"/>
                    <a:pt x="625" y="5291"/>
                    <a:pt x="719" y="5291"/>
                  </a:cubicBezTo>
                  <a:cubicBezTo>
                    <a:pt x="816" y="5288"/>
                    <a:pt x="881" y="4628"/>
                    <a:pt x="881" y="4627"/>
                  </a:cubicBezTo>
                  <a:lnTo>
                    <a:pt x="881" y="4627"/>
                  </a:lnTo>
                  <a:cubicBezTo>
                    <a:pt x="881" y="4627"/>
                    <a:pt x="847" y="5124"/>
                    <a:pt x="952" y="5124"/>
                  </a:cubicBezTo>
                  <a:cubicBezTo>
                    <a:pt x="953" y="5124"/>
                    <a:pt x="953" y="5124"/>
                    <a:pt x="954" y="5124"/>
                  </a:cubicBezTo>
                  <a:cubicBezTo>
                    <a:pt x="1058" y="5113"/>
                    <a:pt x="1126" y="4130"/>
                    <a:pt x="1126" y="4130"/>
                  </a:cubicBezTo>
                  <a:cubicBezTo>
                    <a:pt x="1716" y="2948"/>
                    <a:pt x="2770" y="434"/>
                    <a:pt x="2770" y="434"/>
                  </a:cubicBezTo>
                  <a:lnTo>
                    <a:pt x="1951" y="0"/>
                  </a:ln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55;p38"/>
            <p:cNvSpPr/>
            <p:nvPr/>
          </p:nvSpPr>
          <p:spPr>
            <a:xfrm>
              <a:off x="5511751" y="3306830"/>
              <a:ext cx="310261" cy="344600"/>
            </a:xfrm>
            <a:custGeom>
              <a:avLst/>
              <a:gdLst/>
              <a:ahLst/>
              <a:cxnLst/>
              <a:rect l="l" t="t" r="r" b="b"/>
              <a:pathLst>
                <a:path w="4355" h="4837" extrusionOk="0">
                  <a:moveTo>
                    <a:pt x="2596" y="1"/>
                  </a:moveTo>
                  <a:cubicBezTo>
                    <a:pt x="2355" y="1"/>
                    <a:pt x="2106" y="33"/>
                    <a:pt x="1863" y="86"/>
                  </a:cubicBezTo>
                  <a:cubicBezTo>
                    <a:pt x="689" y="348"/>
                    <a:pt x="303" y="1637"/>
                    <a:pt x="0" y="2701"/>
                  </a:cubicBezTo>
                  <a:lnTo>
                    <a:pt x="819" y="3135"/>
                  </a:lnTo>
                  <a:lnTo>
                    <a:pt x="957" y="4836"/>
                  </a:lnTo>
                  <a:lnTo>
                    <a:pt x="4207" y="4542"/>
                  </a:lnTo>
                  <a:cubicBezTo>
                    <a:pt x="4207" y="4542"/>
                    <a:pt x="4355" y="3950"/>
                    <a:pt x="4348" y="2010"/>
                  </a:cubicBezTo>
                  <a:cubicBezTo>
                    <a:pt x="4342" y="471"/>
                    <a:pt x="3522" y="1"/>
                    <a:pt x="259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56;p38"/>
            <p:cNvSpPr/>
            <p:nvPr/>
          </p:nvSpPr>
          <p:spPr>
            <a:xfrm>
              <a:off x="5630369" y="3306901"/>
              <a:ext cx="76586" cy="76657"/>
            </a:xfrm>
            <a:custGeom>
              <a:avLst/>
              <a:gdLst/>
              <a:ahLst/>
              <a:cxnLst/>
              <a:rect l="l" t="t" r="r" b="b"/>
              <a:pathLst>
                <a:path w="1075" h="1076" extrusionOk="0">
                  <a:moveTo>
                    <a:pt x="929" y="0"/>
                  </a:moveTo>
                  <a:cubicBezTo>
                    <a:pt x="689" y="0"/>
                    <a:pt x="441" y="32"/>
                    <a:pt x="198" y="85"/>
                  </a:cubicBezTo>
                  <a:cubicBezTo>
                    <a:pt x="131" y="102"/>
                    <a:pt x="65" y="122"/>
                    <a:pt x="0" y="142"/>
                  </a:cubicBezTo>
                  <a:lnTo>
                    <a:pt x="494" y="1076"/>
                  </a:lnTo>
                  <a:lnTo>
                    <a:pt x="1075" y="4"/>
                  </a:lnTo>
                  <a:cubicBezTo>
                    <a:pt x="1027" y="2"/>
                    <a:pt x="978" y="0"/>
                    <a:pt x="929"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57;p38"/>
            <p:cNvSpPr/>
            <p:nvPr/>
          </p:nvSpPr>
          <p:spPr>
            <a:xfrm>
              <a:off x="5643549" y="3380138"/>
              <a:ext cx="170911" cy="239731"/>
            </a:xfrm>
            <a:custGeom>
              <a:avLst/>
              <a:gdLst/>
              <a:ahLst/>
              <a:cxnLst/>
              <a:rect l="l" t="t" r="r" b="b"/>
              <a:pathLst>
                <a:path w="2399" h="3365" extrusionOk="0">
                  <a:moveTo>
                    <a:pt x="2246" y="0"/>
                  </a:moveTo>
                  <a:lnTo>
                    <a:pt x="1169" y="910"/>
                  </a:lnTo>
                  <a:lnTo>
                    <a:pt x="0" y="3364"/>
                  </a:lnTo>
                  <a:cubicBezTo>
                    <a:pt x="27" y="3365"/>
                    <a:pt x="55" y="3365"/>
                    <a:pt x="84" y="3365"/>
                  </a:cubicBezTo>
                  <a:cubicBezTo>
                    <a:pt x="850" y="3365"/>
                    <a:pt x="2398" y="3179"/>
                    <a:pt x="2246" y="0"/>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58;p38"/>
            <p:cNvSpPr/>
            <p:nvPr/>
          </p:nvSpPr>
          <p:spPr>
            <a:xfrm>
              <a:off x="5233335" y="3311746"/>
              <a:ext cx="201688" cy="263170"/>
            </a:xfrm>
            <a:custGeom>
              <a:avLst/>
              <a:gdLst/>
              <a:ahLst/>
              <a:cxnLst/>
              <a:rect l="l" t="t" r="r" b="b"/>
              <a:pathLst>
                <a:path w="2831" h="3694" extrusionOk="0">
                  <a:moveTo>
                    <a:pt x="511" y="1"/>
                  </a:moveTo>
                  <a:lnTo>
                    <a:pt x="1" y="3337"/>
                  </a:lnTo>
                  <a:lnTo>
                    <a:pt x="2320" y="3693"/>
                  </a:lnTo>
                  <a:lnTo>
                    <a:pt x="2830" y="359"/>
                  </a:lnTo>
                  <a:lnTo>
                    <a:pt x="5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59;p38"/>
            <p:cNvSpPr/>
            <p:nvPr/>
          </p:nvSpPr>
          <p:spPr>
            <a:xfrm>
              <a:off x="5417497" y="3430863"/>
              <a:ext cx="24935" cy="28283"/>
            </a:xfrm>
            <a:custGeom>
              <a:avLst/>
              <a:gdLst/>
              <a:ahLst/>
              <a:cxnLst/>
              <a:rect l="l" t="t" r="r" b="b"/>
              <a:pathLst>
                <a:path w="350" h="397" extrusionOk="0">
                  <a:moveTo>
                    <a:pt x="44" y="1"/>
                  </a:moveTo>
                  <a:lnTo>
                    <a:pt x="0" y="286"/>
                  </a:lnTo>
                  <a:lnTo>
                    <a:pt x="349" y="396"/>
                  </a:lnTo>
                  <a:cubicBezTo>
                    <a:pt x="333" y="225"/>
                    <a:pt x="44" y="1"/>
                    <a:pt x="44" y="1"/>
                  </a:cubicBezTo>
                  <a:close/>
                </a:path>
              </a:pathLst>
            </a:custGeom>
            <a:solidFill>
              <a:srgbClr val="FFAD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60;p38"/>
            <p:cNvSpPr/>
            <p:nvPr/>
          </p:nvSpPr>
          <p:spPr>
            <a:xfrm>
              <a:off x="5368268" y="3432857"/>
              <a:ext cx="385351" cy="187012"/>
            </a:xfrm>
            <a:custGeom>
              <a:avLst/>
              <a:gdLst/>
              <a:ahLst/>
              <a:cxnLst/>
              <a:rect l="l" t="t" r="r" b="b"/>
              <a:pathLst>
                <a:path w="5409" h="2625" extrusionOk="0">
                  <a:moveTo>
                    <a:pt x="113" y="0"/>
                  </a:moveTo>
                  <a:cubicBezTo>
                    <a:pt x="63" y="0"/>
                    <a:pt x="30" y="12"/>
                    <a:pt x="27" y="43"/>
                  </a:cubicBezTo>
                  <a:cubicBezTo>
                    <a:pt x="20" y="114"/>
                    <a:pt x="168" y="190"/>
                    <a:pt x="326" y="251"/>
                  </a:cubicBezTo>
                  <a:cubicBezTo>
                    <a:pt x="246" y="230"/>
                    <a:pt x="170" y="216"/>
                    <a:pt x="115" y="216"/>
                  </a:cubicBezTo>
                  <a:cubicBezTo>
                    <a:pt x="63" y="216"/>
                    <a:pt x="28" y="229"/>
                    <a:pt x="27" y="261"/>
                  </a:cubicBezTo>
                  <a:cubicBezTo>
                    <a:pt x="23" y="338"/>
                    <a:pt x="202" y="422"/>
                    <a:pt x="372" y="486"/>
                  </a:cubicBezTo>
                  <a:cubicBezTo>
                    <a:pt x="263" y="456"/>
                    <a:pt x="150" y="430"/>
                    <a:pt x="81" y="430"/>
                  </a:cubicBezTo>
                  <a:cubicBezTo>
                    <a:pt x="41" y="430"/>
                    <a:pt x="16" y="439"/>
                    <a:pt x="13" y="459"/>
                  </a:cubicBezTo>
                  <a:cubicBezTo>
                    <a:pt x="0" y="560"/>
                    <a:pt x="584" y="765"/>
                    <a:pt x="662" y="791"/>
                  </a:cubicBezTo>
                  <a:cubicBezTo>
                    <a:pt x="610" y="776"/>
                    <a:pt x="337" y="684"/>
                    <a:pt x="205" y="684"/>
                  </a:cubicBezTo>
                  <a:cubicBezTo>
                    <a:pt x="165" y="684"/>
                    <a:pt x="138" y="692"/>
                    <a:pt x="134" y="714"/>
                  </a:cubicBezTo>
                  <a:cubicBezTo>
                    <a:pt x="118" y="811"/>
                    <a:pt x="769" y="1016"/>
                    <a:pt x="769" y="1016"/>
                  </a:cubicBezTo>
                  <a:cubicBezTo>
                    <a:pt x="769" y="1016"/>
                    <a:pt x="3143" y="2624"/>
                    <a:pt x="3802" y="2624"/>
                  </a:cubicBezTo>
                  <a:cubicBezTo>
                    <a:pt x="3806" y="2624"/>
                    <a:pt x="3810" y="2624"/>
                    <a:pt x="3814" y="2624"/>
                  </a:cubicBezTo>
                  <a:cubicBezTo>
                    <a:pt x="4455" y="2607"/>
                    <a:pt x="4928" y="2108"/>
                    <a:pt x="5365" y="1403"/>
                  </a:cubicBezTo>
                  <a:cubicBezTo>
                    <a:pt x="5382" y="1383"/>
                    <a:pt x="5395" y="1359"/>
                    <a:pt x="5408" y="1332"/>
                  </a:cubicBezTo>
                  <a:lnTo>
                    <a:pt x="5143" y="412"/>
                  </a:lnTo>
                  <a:lnTo>
                    <a:pt x="4337" y="653"/>
                  </a:lnTo>
                  <a:cubicBezTo>
                    <a:pt x="4227" y="855"/>
                    <a:pt x="4122" y="1040"/>
                    <a:pt x="4035" y="1184"/>
                  </a:cubicBezTo>
                  <a:cubicBezTo>
                    <a:pt x="3949" y="1327"/>
                    <a:pt x="3803" y="1446"/>
                    <a:pt x="3649" y="1446"/>
                  </a:cubicBezTo>
                  <a:cubicBezTo>
                    <a:pt x="3611" y="1446"/>
                    <a:pt x="3573" y="1439"/>
                    <a:pt x="3535" y="1423"/>
                  </a:cubicBezTo>
                  <a:lnTo>
                    <a:pt x="1040" y="368"/>
                  </a:lnTo>
                  <a:lnTo>
                    <a:pt x="758" y="181"/>
                  </a:lnTo>
                  <a:cubicBezTo>
                    <a:pt x="758" y="181"/>
                    <a:pt x="307" y="0"/>
                    <a:pt x="113"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61;p38"/>
            <p:cNvSpPr/>
            <p:nvPr/>
          </p:nvSpPr>
          <p:spPr>
            <a:xfrm>
              <a:off x="5677247" y="3339887"/>
              <a:ext cx="137569" cy="187866"/>
            </a:xfrm>
            <a:custGeom>
              <a:avLst/>
              <a:gdLst/>
              <a:ahLst/>
              <a:cxnLst/>
              <a:rect l="l" t="t" r="r" b="b"/>
              <a:pathLst>
                <a:path w="1931" h="2637" extrusionOk="0">
                  <a:moveTo>
                    <a:pt x="1343" y="0"/>
                  </a:moveTo>
                  <a:cubicBezTo>
                    <a:pt x="1131" y="0"/>
                    <a:pt x="950" y="209"/>
                    <a:pt x="840" y="381"/>
                  </a:cubicBezTo>
                  <a:cubicBezTo>
                    <a:pt x="739" y="536"/>
                    <a:pt x="343" y="1324"/>
                    <a:pt x="0" y="1958"/>
                  </a:cubicBezTo>
                  <a:cubicBezTo>
                    <a:pt x="248" y="2144"/>
                    <a:pt x="631" y="2406"/>
                    <a:pt x="1071" y="2637"/>
                  </a:cubicBezTo>
                  <a:cubicBezTo>
                    <a:pt x="1497" y="1912"/>
                    <a:pt x="1931" y="519"/>
                    <a:pt x="1719" y="237"/>
                  </a:cubicBezTo>
                  <a:cubicBezTo>
                    <a:pt x="1589" y="65"/>
                    <a:pt x="1462" y="0"/>
                    <a:pt x="134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62;p38"/>
            <p:cNvSpPr/>
            <p:nvPr/>
          </p:nvSpPr>
          <p:spPr>
            <a:xfrm>
              <a:off x="5586983" y="3138841"/>
              <a:ext cx="135574" cy="195703"/>
            </a:xfrm>
            <a:custGeom>
              <a:avLst/>
              <a:gdLst/>
              <a:ahLst/>
              <a:cxnLst/>
              <a:rect l="l" t="t" r="r" b="b"/>
              <a:pathLst>
                <a:path w="1903" h="2747" extrusionOk="0">
                  <a:moveTo>
                    <a:pt x="688" y="0"/>
                  </a:moveTo>
                  <a:cubicBezTo>
                    <a:pt x="474" y="0"/>
                    <a:pt x="296" y="145"/>
                    <a:pt x="223" y="558"/>
                  </a:cubicBezTo>
                  <a:cubicBezTo>
                    <a:pt x="1" y="1829"/>
                    <a:pt x="690" y="1880"/>
                    <a:pt x="803" y="1880"/>
                  </a:cubicBezTo>
                  <a:cubicBezTo>
                    <a:pt x="812" y="1880"/>
                    <a:pt x="818" y="1880"/>
                    <a:pt x="818" y="1880"/>
                  </a:cubicBezTo>
                  <a:lnTo>
                    <a:pt x="818" y="1880"/>
                  </a:lnTo>
                  <a:lnTo>
                    <a:pt x="810" y="2746"/>
                  </a:lnTo>
                  <a:lnTo>
                    <a:pt x="1399" y="2743"/>
                  </a:lnTo>
                  <a:lnTo>
                    <a:pt x="1425" y="1860"/>
                  </a:lnTo>
                  <a:lnTo>
                    <a:pt x="1902" y="809"/>
                  </a:lnTo>
                  <a:cubicBezTo>
                    <a:pt x="1902" y="809"/>
                    <a:pt x="1194" y="0"/>
                    <a:pt x="688" y="0"/>
                  </a:cubicBezTo>
                  <a:close/>
                </a:path>
              </a:pathLst>
            </a:custGeom>
            <a:solidFill>
              <a:srgbClr val="A972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63;p38"/>
            <p:cNvSpPr/>
            <p:nvPr/>
          </p:nvSpPr>
          <p:spPr>
            <a:xfrm>
              <a:off x="5580428" y="3108421"/>
              <a:ext cx="243507" cy="243008"/>
            </a:xfrm>
            <a:custGeom>
              <a:avLst/>
              <a:gdLst/>
              <a:ahLst/>
              <a:cxnLst/>
              <a:rect l="l" t="t" r="r" b="b"/>
              <a:pathLst>
                <a:path w="3418" h="3411" extrusionOk="0">
                  <a:moveTo>
                    <a:pt x="912" y="0"/>
                  </a:moveTo>
                  <a:cubicBezTo>
                    <a:pt x="745" y="0"/>
                    <a:pt x="579" y="41"/>
                    <a:pt x="436" y="139"/>
                  </a:cubicBezTo>
                  <a:cubicBezTo>
                    <a:pt x="3" y="434"/>
                    <a:pt x="0" y="941"/>
                    <a:pt x="289" y="1143"/>
                  </a:cubicBezTo>
                  <a:cubicBezTo>
                    <a:pt x="318" y="1163"/>
                    <a:pt x="352" y="1171"/>
                    <a:pt x="389" y="1171"/>
                  </a:cubicBezTo>
                  <a:cubicBezTo>
                    <a:pt x="566" y="1171"/>
                    <a:pt x="821" y="986"/>
                    <a:pt x="994" y="986"/>
                  </a:cubicBezTo>
                  <a:cubicBezTo>
                    <a:pt x="1026" y="986"/>
                    <a:pt x="1055" y="993"/>
                    <a:pt x="1081" y="1008"/>
                  </a:cubicBezTo>
                  <a:cubicBezTo>
                    <a:pt x="1276" y="1122"/>
                    <a:pt x="1151" y="1380"/>
                    <a:pt x="1262" y="1408"/>
                  </a:cubicBezTo>
                  <a:cubicBezTo>
                    <a:pt x="1269" y="1409"/>
                    <a:pt x="1275" y="1410"/>
                    <a:pt x="1282" y="1410"/>
                  </a:cubicBezTo>
                  <a:cubicBezTo>
                    <a:pt x="1380" y="1410"/>
                    <a:pt x="1452" y="1225"/>
                    <a:pt x="1577" y="1225"/>
                  </a:cubicBezTo>
                  <a:cubicBezTo>
                    <a:pt x="1584" y="1225"/>
                    <a:pt x="1591" y="1225"/>
                    <a:pt x="1598" y="1226"/>
                  </a:cubicBezTo>
                  <a:cubicBezTo>
                    <a:pt x="1745" y="1253"/>
                    <a:pt x="1782" y="1495"/>
                    <a:pt x="1531" y="1626"/>
                  </a:cubicBezTo>
                  <a:cubicBezTo>
                    <a:pt x="1531" y="1626"/>
                    <a:pt x="1037" y="2347"/>
                    <a:pt x="1494" y="3026"/>
                  </a:cubicBezTo>
                  <a:cubicBezTo>
                    <a:pt x="1678" y="3298"/>
                    <a:pt x="1973" y="3411"/>
                    <a:pt x="2271" y="3411"/>
                  </a:cubicBezTo>
                  <a:cubicBezTo>
                    <a:pt x="2713" y="3411"/>
                    <a:pt x="3160" y="3162"/>
                    <a:pt x="3256" y="2810"/>
                  </a:cubicBezTo>
                  <a:cubicBezTo>
                    <a:pt x="3417" y="2223"/>
                    <a:pt x="3189" y="1549"/>
                    <a:pt x="2692" y="1284"/>
                  </a:cubicBezTo>
                  <a:cubicBezTo>
                    <a:pt x="2199" y="1018"/>
                    <a:pt x="1970" y="927"/>
                    <a:pt x="1836" y="508"/>
                  </a:cubicBezTo>
                  <a:cubicBezTo>
                    <a:pt x="1757" y="256"/>
                    <a:pt x="1331" y="0"/>
                    <a:pt x="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64;p38"/>
            <p:cNvSpPr/>
            <p:nvPr/>
          </p:nvSpPr>
          <p:spPr>
            <a:xfrm>
              <a:off x="5630369" y="3226540"/>
              <a:ext cx="36690" cy="35550"/>
            </a:xfrm>
            <a:custGeom>
              <a:avLst/>
              <a:gdLst/>
              <a:ahLst/>
              <a:cxnLst/>
              <a:rect l="l" t="t" r="r" b="b"/>
              <a:pathLst>
                <a:path w="515" h="499" extrusionOk="0">
                  <a:moveTo>
                    <a:pt x="259" y="0"/>
                  </a:moveTo>
                  <a:cubicBezTo>
                    <a:pt x="253" y="0"/>
                    <a:pt x="248" y="1"/>
                    <a:pt x="242" y="1"/>
                  </a:cubicBezTo>
                  <a:cubicBezTo>
                    <a:pt x="105" y="8"/>
                    <a:pt x="0" y="125"/>
                    <a:pt x="7" y="263"/>
                  </a:cubicBezTo>
                  <a:cubicBezTo>
                    <a:pt x="17" y="397"/>
                    <a:pt x="128" y="498"/>
                    <a:pt x="257" y="498"/>
                  </a:cubicBezTo>
                  <a:cubicBezTo>
                    <a:pt x="261" y="498"/>
                    <a:pt x="265" y="498"/>
                    <a:pt x="269" y="498"/>
                  </a:cubicBezTo>
                  <a:cubicBezTo>
                    <a:pt x="407" y="492"/>
                    <a:pt x="514" y="374"/>
                    <a:pt x="504" y="236"/>
                  </a:cubicBezTo>
                  <a:cubicBezTo>
                    <a:pt x="497" y="104"/>
                    <a:pt x="389" y="0"/>
                    <a:pt x="259" y="0"/>
                  </a:cubicBezTo>
                  <a:close/>
                </a:path>
              </a:pathLst>
            </a:custGeom>
            <a:gradFill>
              <a:gsLst>
                <a:gs pos="0">
                  <a:schemeClr val="accent3"/>
                </a:gs>
                <a:gs pos="73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65;p38"/>
            <p:cNvSpPr/>
            <p:nvPr/>
          </p:nvSpPr>
          <p:spPr>
            <a:xfrm>
              <a:off x="5644974" y="3270354"/>
              <a:ext cx="21586" cy="19449"/>
            </a:xfrm>
            <a:custGeom>
              <a:avLst/>
              <a:gdLst/>
              <a:ahLst/>
              <a:cxnLst/>
              <a:rect l="l" t="t" r="r" b="b"/>
              <a:pathLst>
                <a:path w="303" h="273" extrusionOk="0">
                  <a:moveTo>
                    <a:pt x="303" y="1"/>
                  </a:moveTo>
                  <a:lnTo>
                    <a:pt x="303" y="1"/>
                  </a:lnTo>
                  <a:cubicBezTo>
                    <a:pt x="175" y="31"/>
                    <a:pt x="4" y="34"/>
                    <a:pt x="4" y="34"/>
                  </a:cubicBezTo>
                  <a:lnTo>
                    <a:pt x="1" y="269"/>
                  </a:lnTo>
                  <a:lnTo>
                    <a:pt x="4" y="272"/>
                  </a:lnTo>
                  <a:cubicBezTo>
                    <a:pt x="208" y="243"/>
                    <a:pt x="303" y="1"/>
                    <a:pt x="303" y="1"/>
                  </a:cubicBezTo>
                  <a:close/>
                </a:path>
              </a:pathLst>
            </a:custGeom>
            <a:gradFill>
              <a:gsLst>
                <a:gs pos="0">
                  <a:srgbClr val="3A305F">
                    <a:alpha val="46666"/>
                  </a:srgbClr>
                </a:gs>
                <a:gs pos="8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71;p38"/>
            <p:cNvSpPr/>
            <p:nvPr/>
          </p:nvSpPr>
          <p:spPr>
            <a:xfrm>
              <a:off x="4398160" y="3305762"/>
              <a:ext cx="584117" cy="266304"/>
            </a:xfrm>
            <a:custGeom>
              <a:avLst/>
              <a:gdLst/>
              <a:ahLst/>
              <a:cxnLst/>
              <a:rect l="l" t="t" r="r" b="b"/>
              <a:pathLst>
                <a:path w="8199" h="3738" extrusionOk="0">
                  <a:moveTo>
                    <a:pt x="0" y="0"/>
                  </a:moveTo>
                  <a:lnTo>
                    <a:pt x="0" y="3737"/>
                  </a:lnTo>
                  <a:lnTo>
                    <a:pt x="8199" y="3737"/>
                  </a:lnTo>
                  <a:lnTo>
                    <a:pt x="8199"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73;p38"/>
            <p:cNvSpPr/>
            <p:nvPr/>
          </p:nvSpPr>
          <p:spPr>
            <a:xfrm>
              <a:off x="4043234" y="3648651"/>
              <a:ext cx="272716" cy="272503"/>
            </a:xfrm>
            <a:custGeom>
              <a:avLst/>
              <a:gdLst/>
              <a:ahLst/>
              <a:cxnLst/>
              <a:rect l="l" t="t" r="r" b="b"/>
              <a:pathLst>
                <a:path w="3828" h="3825" extrusionOk="0">
                  <a:moveTo>
                    <a:pt x="1" y="1"/>
                  </a:moveTo>
                  <a:lnTo>
                    <a:pt x="1" y="3825"/>
                  </a:lnTo>
                  <a:lnTo>
                    <a:pt x="3828" y="3825"/>
                  </a:lnTo>
                  <a:lnTo>
                    <a:pt x="3828" y="1"/>
                  </a:lnTo>
                  <a:close/>
                </a:path>
              </a:pathLst>
            </a:custGeom>
            <a:solidFill>
              <a:srgbClr val="F16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75;p38"/>
            <p:cNvSpPr/>
            <p:nvPr/>
          </p:nvSpPr>
          <p:spPr>
            <a:xfrm>
              <a:off x="4462991" y="3423952"/>
              <a:ext cx="460654" cy="71"/>
            </a:xfrm>
            <a:custGeom>
              <a:avLst/>
              <a:gdLst/>
              <a:ahLst/>
              <a:cxnLst/>
              <a:rect l="l" t="t" r="r" b="b"/>
              <a:pathLst>
                <a:path w="6466" h="1" extrusionOk="0">
                  <a:moveTo>
                    <a:pt x="0" y="0"/>
                  </a:moveTo>
                  <a:lnTo>
                    <a:pt x="6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77;p38"/>
            <p:cNvSpPr/>
            <p:nvPr/>
          </p:nvSpPr>
          <p:spPr>
            <a:xfrm>
              <a:off x="4462991" y="3466769"/>
              <a:ext cx="460654" cy="71"/>
            </a:xfrm>
            <a:custGeom>
              <a:avLst/>
              <a:gdLst/>
              <a:ahLst/>
              <a:cxnLst/>
              <a:rect l="l" t="t" r="r" b="b"/>
              <a:pathLst>
                <a:path w="6466" h="1" extrusionOk="0">
                  <a:moveTo>
                    <a:pt x="0" y="0"/>
                  </a:moveTo>
                  <a:lnTo>
                    <a:pt x="6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79;p38"/>
            <p:cNvSpPr/>
            <p:nvPr/>
          </p:nvSpPr>
          <p:spPr>
            <a:xfrm>
              <a:off x="4462991" y="3509514"/>
              <a:ext cx="364334" cy="71"/>
            </a:xfrm>
            <a:custGeom>
              <a:avLst/>
              <a:gdLst/>
              <a:ahLst/>
              <a:cxnLst/>
              <a:rect l="l" t="t" r="r" b="b"/>
              <a:pathLst>
                <a:path w="5114" h="1" extrusionOk="0">
                  <a:moveTo>
                    <a:pt x="0" y="1"/>
                  </a:moveTo>
                  <a:lnTo>
                    <a:pt x="5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81;p38"/>
            <p:cNvSpPr/>
            <p:nvPr/>
          </p:nvSpPr>
          <p:spPr>
            <a:xfrm>
              <a:off x="4090455" y="3751239"/>
              <a:ext cx="58561" cy="38328"/>
            </a:xfrm>
            <a:custGeom>
              <a:avLst/>
              <a:gdLst/>
              <a:ahLst/>
              <a:cxnLst/>
              <a:rect l="l" t="t" r="r" b="b"/>
              <a:pathLst>
                <a:path w="822" h="538" extrusionOk="0">
                  <a:moveTo>
                    <a:pt x="0" y="0"/>
                  </a:moveTo>
                  <a:lnTo>
                    <a:pt x="151" y="538"/>
                  </a:lnTo>
                  <a:lnTo>
                    <a:pt x="309" y="538"/>
                  </a:lnTo>
                  <a:lnTo>
                    <a:pt x="406" y="115"/>
                  </a:lnTo>
                  <a:lnTo>
                    <a:pt x="409" y="115"/>
                  </a:lnTo>
                  <a:lnTo>
                    <a:pt x="467" y="350"/>
                  </a:lnTo>
                  <a:lnTo>
                    <a:pt x="507" y="538"/>
                  </a:lnTo>
                  <a:lnTo>
                    <a:pt x="668" y="538"/>
                  </a:lnTo>
                  <a:lnTo>
                    <a:pt x="822" y="0"/>
                  </a:lnTo>
                  <a:lnTo>
                    <a:pt x="678" y="0"/>
                  </a:lnTo>
                  <a:lnTo>
                    <a:pt x="614" y="239"/>
                  </a:lnTo>
                  <a:cubicBezTo>
                    <a:pt x="611" y="253"/>
                    <a:pt x="608" y="282"/>
                    <a:pt x="597" y="323"/>
                  </a:cubicBezTo>
                  <a:cubicBezTo>
                    <a:pt x="591" y="363"/>
                    <a:pt x="587" y="394"/>
                    <a:pt x="584" y="417"/>
                  </a:cubicBezTo>
                  <a:lnTo>
                    <a:pt x="580" y="417"/>
                  </a:lnTo>
                  <a:cubicBezTo>
                    <a:pt x="580" y="406"/>
                    <a:pt x="577" y="397"/>
                    <a:pt x="577" y="380"/>
                  </a:cubicBezTo>
                  <a:cubicBezTo>
                    <a:pt x="574" y="366"/>
                    <a:pt x="574" y="350"/>
                    <a:pt x="571" y="336"/>
                  </a:cubicBezTo>
                  <a:cubicBezTo>
                    <a:pt x="567" y="319"/>
                    <a:pt x="564" y="306"/>
                    <a:pt x="560" y="290"/>
                  </a:cubicBezTo>
                  <a:cubicBezTo>
                    <a:pt x="560" y="276"/>
                    <a:pt x="557" y="265"/>
                    <a:pt x="557" y="259"/>
                  </a:cubicBezTo>
                  <a:lnTo>
                    <a:pt x="493" y="0"/>
                  </a:lnTo>
                  <a:lnTo>
                    <a:pt x="332" y="0"/>
                  </a:lnTo>
                  <a:lnTo>
                    <a:pt x="265" y="259"/>
                  </a:lnTo>
                  <a:lnTo>
                    <a:pt x="258" y="299"/>
                  </a:lnTo>
                  <a:cubicBezTo>
                    <a:pt x="248" y="353"/>
                    <a:pt x="242" y="394"/>
                    <a:pt x="242" y="417"/>
                  </a:cubicBezTo>
                  <a:lnTo>
                    <a:pt x="238" y="417"/>
                  </a:lnTo>
                  <a:cubicBezTo>
                    <a:pt x="228" y="340"/>
                    <a:pt x="218" y="282"/>
                    <a:pt x="208" y="239"/>
                  </a:cubicBez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82;p38"/>
            <p:cNvSpPr/>
            <p:nvPr/>
          </p:nvSpPr>
          <p:spPr>
            <a:xfrm>
              <a:off x="4149569" y="3751238"/>
              <a:ext cx="58704" cy="38328"/>
            </a:xfrm>
            <a:custGeom>
              <a:avLst/>
              <a:gdLst/>
              <a:ahLst/>
              <a:cxnLst/>
              <a:rect l="l" t="t" r="r" b="b"/>
              <a:pathLst>
                <a:path w="824" h="538" extrusionOk="0">
                  <a:moveTo>
                    <a:pt x="1" y="0"/>
                  </a:moveTo>
                  <a:lnTo>
                    <a:pt x="155" y="538"/>
                  </a:lnTo>
                  <a:lnTo>
                    <a:pt x="313" y="538"/>
                  </a:lnTo>
                  <a:lnTo>
                    <a:pt x="411" y="115"/>
                  </a:lnTo>
                  <a:lnTo>
                    <a:pt x="414" y="115"/>
                  </a:lnTo>
                  <a:lnTo>
                    <a:pt x="471" y="350"/>
                  </a:lnTo>
                  <a:lnTo>
                    <a:pt x="511" y="538"/>
                  </a:lnTo>
                  <a:lnTo>
                    <a:pt x="669" y="538"/>
                  </a:lnTo>
                  <a:lnTo>
                    <a:pt x="823" y="0"/>
                  </a:lnTo>
                  <a:lnTo>
                    <a:pt x="682" y="0"/>
                  </a:lnTo>
                  <a:lnTo>
                    <a:pt x="615" y="239"/>
                  </a:lnTo>
                  <a:cubicBezTo>
                    <a:pt x="615" y="253"/>
                    <a:pt x="608" y="282"/>
                    <a:pt x="602" y="323"/>
                  </a:cubicBezTo>
                  <a:cubicBezTo>
                    <a:pt x="595" y="363"/>
                    <a:pt x="588" y="394"/>
                    <a:pt x="585" y="417"/>
                  </a:cubicBezTo>
                  <a:lnTo>
                    <a:pt x="581" y="417"/>
                  </a:lnTo>
                  <a:cubicBezTo>
                    <a:pt x="581" y="406"/>
                    <a:pt x="581" y="397"/>
                    <a:pt x="578" y="380"/>
                  </a:cubicBezTo>
                  <a:cubicBezTo>
                    <a:pt x="578" y="366"/>
                    <a:pt x="575" y="350"/>
                    <a:pt x="572" y="336"/>
                  </a:cubicBezTo>
                  <a:cubicBezTo>
                    <a:pt x="568" y="319"/>
                    <a:pt x="568" y="306"/>
                    <a:pt x="565" y="290"/>
                  </a:cubicBezTo>
                  <a:cubicBezTo>
                    <a:pt x="561" y="276"/>
                    <a:pt x="558" y="265"/>
                    <a:pt x="558" y="259"/>
                  </a:cubicBezTo>
                  <a:lnTo>
                    <a:pt x="494" y="0"/>
                  </a:lnTo>
                  <a:lnTo>
                    <a:pt x="333" y="0"/>
                  </a:lnTo>
                  <a:lnTo>
                    <a:pt x="266" y="259"/>
                  </a:lnTo>
                  <a:lnTo>
                    <a:pt x="259" y="299"/>
                  </a:lnTo>
                  <a:cubicBezTo>
                    <a:pt x="250" y="353"/>
                    <a:pt x="242" y="394"/>
                    <a:pt x="242" y="417"/>
                  </a:cubicBezTo>
                  <a:lnTo>
                    <a:pt x="239" y="417"/>
                  </a:lnTo>
                  <a:cubicBezTo>
                    <a:pt x="229" y="340"/>
                    <a:pt x="219" y="282"/>
                    <a:pt x="209" y="239"/>
                  </a:cubicBezTo>
                  <a:lnTo>
                    <a:pt x="1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83;p38"/>
            <p:cNvSpPr/>
            <p:nvPr/>
          </p:nvSpPr>
          <p:spPr>
            <a:xfrm>
              <a:off x="4208252" y="3751026"/>
              <a:ext cx="58633" cy="38328"/>
            </a:xfrm>
            <a:custGeom>
              <a:avLst/>
              <a:gdLst/>
              <a:ahLst/>
              <a:cxnLst/>
              <a:rect l="l" t="t" r="r" b="b"/>
              <a:pathLst>
                <a:path w="823" h="538" extrusionOk="0">
                  <a:moveTo>
                    <a:pt x="0" y="0"/>
                  </a:moveTo>
                  <a:lnTo>
                    <a:pt x="152" y="538"/>
                  </a:lnTo>
                  <a:lnTo>
                    <a:pt x="309" y="538"/>
                  </a:lnTo>
                  <a:lnTo>
                    <a:pt x="406" y="115"/>
                  </a:lnTo>
                  <a:lnTo>
                    <a:pt x="409" y="115"/>
                  </a:lnTo>
                  <a:lnTo>
                    <a:pt x="467" y="350"/>
                  </a:lnTo>
                  <a:lnTo>
                    <a:pt x="507" y="538"/>
                  </a:lnTo>
                  <a:lnTo>
                    <a:pt x="668" y="538"/>
                  </a:lnTo>
                  <a:lnTo>
                    <a:pt x="823" y="0"/>
                  </a:lnTo>
                  <a:lnTo>
                    <a:pt x="678" y="0"/>
                  </a:lnTo>
                  <a:lnTo>
                    <a:pt x="615" y="239"/>
                  </a:lnTo>
                  <a:cubicBezTo>
                    <a:pt x="611" y="253"/>
                    <a:pt x="604" y="282"/>
                    <a:pt x="598" y="323"/>
                  </a:cubicBezTo>
                  <a:cubicBezTo>
                    <a:pt x="591" y="363"/>
                    <a:pt x="584" y="394"/>
                    <a:pt x="584" y="417"/>
                  </a:cubicBezTo>
                  <a:lnTo>
                    <a:pt x="581" y="417"/>
                  </a:lnTo>
                  <a:cubicBezTo>
                    <a:pt x="581" y="406"/>
                    <a:pt x="578" y="397"/>
                    <a:pt x="578" y="380"/>
                  </a:cubicBezTo>
                  <a:cubicBezTo>
                    <a:pt x="575" y="366"/>
                    <a:pt x="571" y="350"/>
                    <a:pt x="571" y="336"/>
                  </a:cubicBezTo>
                  <a:cubicBezTo>
                    <a:pt x="567" y="319"/>
                    <a:pt x="564" y="306"/>
                    <a:pt x="561" y="290"/>
                  </a:cubicBezTo>
                  <a:cubicBezTo>
                    <a:pt x="558" y="276"/>
                    <a:pt x="558" y="265"/>
                    <a:pt x="554" y="259"/>
                  </a:cubicBezTo>
                  <a:lnTo>
                    <a:pt x="494" y="0"/>
                  </a:lnTo>
                  <a:lnTo>
                    <a:pt x="333" y="0"/>
                  </a:lnTo>
                  <a:lnTo>
                    <a:pt x="265" y="259"/>
                  </a:lnTo>
                  <a:lnTo>
                    <a:pt x="255" y="299"/>
                  </a:lnTo>
                  <a:cubicBezTo>
                    <a:pt x="248" y="353"/>
                    <a:pt x="242" y="394"/>
                    <a:pt x="239" y="417"/>
                  </a:cubicBezTo>
                  <a:cubicBezTo>
                    <a:pt x="228" y="340"/>
                    <a:pt x="218" y="282"/>
                    <a:pt x="208" y="239"/>
                  </a:cubicBezTo>
                  <a:lnTo>
                    <a:pt x="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86;p38"/>
            <p:cNvSpPr/>
            <p:nvPr/>
          </p:nvSpPr>
          <p:spPr>
            <a:xfrm>
              <a:off x="2995112" y="2629389"/>
              <a:ext cx="460725" cy="71"/>
            </a:xfrm>
            <a:custGeom>
              <a:avLst/>
              <a:gdLst/>
              <a:ahLst/>
              <a:cxnLst/>
              <a:rect l="l" t="t" r="r" b="b"/>
              <a:pathLst>
                <a:path w="6467" h="1" extrusionOk="0">
                  <a:moveTo>
                    <a:pt x="1" y="0"/>
                  </a:moveTo>
                  <a:lnTo>
                    <a:pt x="64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88;p38"/>
            <p:cNvSpPr/>
            <p:nvPr/>
          </p:nvSpPr>
          <p:spPr>
            <a:xfrm>
              <a:off x="2995112" y="2672206"/>
              <a:ext cx="460725" cy="71"/>
            </a:xfrm>
            <a:custGeom>
              <a:avLst/>
              <a:gdLst/>
              <a:ahLst/>
              <a:cxnLst/>
              <a:rect l="l" t="t" r="r" b="b"/>
              <a:pathLst>
                <a:path w="6467" h="1" extrusionOk="0">
                  <a:moveTo>
                    <a:pt x="1" y="0"/>
                  </a:moveTo>
                  <a:lnTo>
                    <a:pt x="64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90;p38"/>
            <p:cNvSpPr/>
            <p:nvPr/>
          </p:nvSpPr>
          <p:spPr>
            <a:xfrm>
              <a:off x="2995112" y="2715236"/>
              <a:ext cx="364334" cy="71"/>
            </a:xfrm>
            <a:custGeom>
              <a:avLst/>
              <a:gdLst/>
              <a:ahLst/>
              <a:cxnLst/>
              <a:rect l="l" t="t" r="r" b="b"/>
              <a:pathLst>
                <a:path w="5114" h="1" extrusionOk="0">
                  <a:moveTo>
                    <a:pt x="1" y="1"/>
                  </a:moveTo>
                  <a:lnTo>
                    <a:pt x="5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0" name="Google Shape;898;p38"/>
          <p:cNvCxnSpPr/>
          <p:nvPr/>
        </p:nvCxnSpPr>
        <p:spPr>
          <a:xfrm>
            <a:off x="2885719" y="4056607"/>
            <a:ext cx="1471003" cy="383596"/>
          </a:xfrm>
          <a:prstGeom prst="bentConnector3">
            <a:avLst>
              <a:gd name="adj1" fmla="val 50000"/>
            </a:avLst>
          </a:prstGeom>
          <a:noFill/>
          <a:ln w="9525" cap="flat" cmpd="sng">
            <a:solidFill>
              <a:schemeClr val="dk1"/>
            </a:solidFill>
            <a:prstDash val="dash"/>
            <a:round/>
            <a:headEnd type="none" w="med" len="med"/>
            <a:tailEnd type="none" w="med" len="med"/>
          </a:ln>
        </p:spPr>
      </p:cxnSp>
      <p:cxnSp>
        <p:nvCxnSpPr>
          <p:cNvPr id="281" name="Google Shape;898;p38"/>
          <p:cNvCxnSpPr>
            <a:stCxn id="303" idx="1"/>
          </p:cNvCxnSpPr>
          <p:nvPr/>
        </p:nvCxnSpPr>
        <p:spPr>
          <a:xfrm rot="10800000" flipV="1">
            <a:off x="7758751" y="4044085"/>
            <a:ext cx="1156131" cy="1677387"/>
          </a:xfrm>
          <a:prstGeom prst="bentConnector2">
            <a:avLst/>
          </a:prstGeom>
          <a:noFill/>
          <a:ln w="9525" cap="flat" cmpd="sng">
            <a:solidFill>
              <a:schemeClr val="dk1"/>
            </a:solidFill>
            <a:prstDash val="dash"/>
            <a:round/>
            <a:headEnd type="none" w="med" len="med"/>
            <a:tailEnd type="none" w="med" len="med"/>
          </a:ln>
        </p:spPr>
      </p:cxnSp>
      <p:cxnSp>
        <p:nvCxnSpPr>
          <p:cNvPr id="284" name="Google Shape;900;p38"/>
          <p:cNvCxnSpPr/>
          <p:nvPr/>
        </p:nvCxnSpPr>
        <p:spPr>
          <a:xfrm>
            <a:off x="7149846" y="2245410"/>
            <a:ext cx="20073" cy="2296786"/>
          </a:xfrm>
          <a:prstGeom prst="straightConnector1">
            <a:avLst/>
          </a:prstGeom>
          <a:noFill/>
          <a:ln w="9525" cap="flat" cmpd="sng">
            <a:solidFill>
              <a:schemeClr val="dk1"/>
            </a:solidFill>
            <a:prstDash val="dash"/>
            <a:round/>
            <a:headEnd type="none" w="med" len="med"/>
            <a:tailEnd type="none" w="med" len="med"/>
          </a:ln>
        </p:spPr>
      </p:cxnSp>
      <p:cxnSp>
        <p:nvCxnSpPr>
          <p:cNvPr id="285" name="Google Shape;900;p38"/>
          <p:cNvCxnSpPr/>
          <p:nvPr/>
        </p:nvCxnSpPr>
        <p:spPr>
          <a:xfrm flipH="1" flipV="1">
            <a:off x="2423160" y="5932660"/>
            <a:ext cx="1982442" cy="7017"/>
          </a:xfrm>
          <a:prstGeom prst="straightConnector1">
            <a:avLst/>
          </a:prstGeom>
          <a:noFill/>
          <a:ln w="9525" cap="flat" cmpd="sng">
            <a:solidFill>
              <a:schemeClr val="dk1"/>
            </a:solidFill>
            <a:prstDash val="dash"/>
            <a:round/>
            <a:headEnd type="none" w="med" len="med"/>
            <a:tailEnd type="none" w="med" len="med"/>
          </a:ln>
        </p:spPr>
      </p:cxnSp>
      <p:pic>
        <p:nvPicPr>
          <p:cNvPr id="290" name="Picture 289" descr="Graphical user interface&#10;&#10;Description automatically generated with medium confidence"/>
          <p:cNvPicPr>
            <a:picLocks noChangeAspect="1"/>
          </p:cNvPicPr>
          <p:nvPr/>
        </p:nvPicPr>
        <p:blipFill>
          <a:blip r:embed="rId2"/>
          <a:stretch>
            <a:fillRect/>
          </a:stretch>
        </p:blipFill>
        <p:spPr>
          <a:xfrm>
            <a:off x="3376772" y="1192704"/>
            <a:ext cx="2271230" cy="2109857"/>
          </a:xfrm>
          <a:prstGeom prst="rect">
            <a:avLst/>
          </a:prstGeom>
        </p:spPr>
      </p:pic>
      <p:sp>
        <p:nvSpPr>
          <p:cNvPr id="291" name="Google Shape;789;p37"/>
          <p:cNvSpPr txBox="1"/>
          <p:nvPr/>
        </p:nvSpPr>
        <p:spPr>
          <a:xfrm>
            <a:off x="981169" y="223691"/>
            <a:ext cx="10229661" cy="609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dirty="0">
                <a:latin typeface="DINPro-Medium" panose="02000503030000020004"/>
              </a:rPr>
              <a:t>UNDERSTANDING THE DATASET</a:t>
            </a:r>
          </a:p>
        </p:txBody>
      </p:sp>
      <p:sp>
        <p:nvSpPr>
          <p:cNvPr id="292" name="Google Shape;892;p38"/>
          <p:cNvSpPr txBox="1"/>
          <p:nvPr/>
        </p:nvSpPr>
        <p:spPr>
          <a:xfrm>
            <a:off x="728879" y="3494994"/>
            <a:ext cx="2007076" cy="11107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900" dirty="0">
                <a:solidFill>
                  <a:srgbClr val="1F1A33"/>
                </a:solidFill>
                <a:latin typeface="DINPro-Medium" panose="02000503030000020004"/>
                <a:ea typeface="Roboto Slab Light"/>
              </a:rPr>
              <a:t>Contains details of 10,000 customers &amp; 14 features</a:t>
            </a:r>
            <a:endParaRPr sz="1900" dirty="0">
              <a:solidFill>
                <a:srgbClr val="1F1A33"/>
              </a:solidFill>
              <a:latin typeface="DINPro-Medium" panose="02000503030000020004"/>
              <a:ea typeface="Roboto Slab Light"/>
              <a:sym typeface="Roboto Slab Light"/>
            </a:endParaRPr>
          </a:p>
        </p:txBody>
      </p:sp>
      <p:sp>
        <p:nvSpPr>
          <p:cNvPr id="294" name="TextBox 293"/>
          <p:cNvSpPr txBox="1"/>
          <p:nvPr/>
        </p:nvSpPr>
        <p:spPr>
          <a:xfrm>
            <a:off x="277704" y="5200462"/>
            <a:ext cx="2678816" cy="1554272"/>
          </a:xfrm>
          <a:prstGeom prst="rect">
            <a:avLst/>
          </a:prstGeom>
          <a:noFill/>
        </p:spPr>
        <p:txBody>
          <a:bodyPr wrap="square">
            <a:spAutoFit/>
          </a:bodyPr>
          <a:lstStyle/>
          <a:p>
            <a:pPr algn="l"/>
            <a:endParaRPr lang="en-US" sz="1900" b="0" i="0" u="none" strike="noStrike" baseline="0" dirty="0">
              <a:solidFill>
                <a:srgbClr val="000000"/>
              </a:solidFill>
              <a:latin typeface="DINPro-Medium" panose="02000503030000020004"/>
            </a:endParaRPr>
          </a:p>
          <a:p>
            <a:r>
              <a:rPr lang="en-US" sz="1900" b="0" i="0" u="none" strike="noStrike" baseline="0" dirty="0">
                <a:solidFill>
                  <a:srgbClr val="000000"/>
                </a:solidFill>
                <a:latin typeface="DINPro-Medium" panose="02000503030000020004"/>
              </a:rPr>
              <a:t>7 categorical, 1 character and 6 numerical variables </a:t>
            </a:r>
          </a:p>
          <a:p>
            <a:endParaRPr lang="en-US" sz="1900" b="0" i="0" u="none" strike="noStrike" baseline="0" dirty="0">
              <a:solidFill>
                <a:srgbClr val="000000"/>
              </a:solidFill>
              <a:latin typeface="DINPro-Medium" panose="02000503030000020004"/>
            </a:endParaRPr>
          </a:p>
        </p:txBody>
      </p:sp>
      <p:sp>
        <p:nvSpPr>
          <p:cNvPr id="299" name="Google Shape;892;p38"/>
          <p:cNvSpPr txBox="1"/>
          <p:nvPr/>
        </p:nvSpPr>
        <p:spPr>
          <a:xfrm>
            <a:off x="6119836" y="1382558"/>
            <a:ext cx="2007076" cy="11107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900" dirty="0">
                <a:solidFill>
                  <a:srgbClr val="1F1A33"/>
                </a:solidFill>
                <a:latin typeface="DINPro-Medium" panose="02000503030000020004"/>
                <a:ea typeface="Roboto Slab Light"/>
              </a:rPr>
              <a:t>Exited = Target Variable</a:t>
            </a:r>
            <a:endParaRPr sz="1900" dirty="0">
              <a:solidFill>
                <a:srgbClr val="1F1A33"/>
              </a:solidFill>
              <a:latin typeface="DINPro-Medium" panose="02000503030000020004"/>
              <a:ea typeface="Roboto Slab Light"/>
              <a:sym typeface="Roboto Slab Light"/>
            </a:endParaRPr>
          </a:p>
        </p:txBody>
      </p:sp>
      <p:sp>
        <p:nvSpPr>
          <p:cNvPr id="303" name="TextBox 302"/>
          <p:cNvSpPr txBox="1"/>
          <p:nvPr/>
        </p:nvSpPr>
        <p:spPr>
          <a:xfrm>
            <a:off x="8914881" y="3559338"/>
            <a:ext cx="3599899" cy="969496"/>
          </a:xfrm>
          <a:prstGeom prst="rect">
            <a:avLst/>
          </a:prstGeom>
          <a:noFill/>
        </p:spPr>
        <p:txBody>
          <a:bodyPr wrap="square">
            <a:spAutoFit/>
          </a:bodyPr>
          <a:lstStyle/>
          <a:p>
            <a:r>
              <a:rPr lang="en-US" sz="1900" dirty="0">
                <a:solidFill>
                  <a:srgbClr val="353740"/>
                </a:solidFill>
                <a:latin typeface="DINPro-Medium" panose="02000503030000020004"/>
              </a:rPr>
              <a:t>C</a:t>
            </a:r>
            <a:r>
              <a:rPr lang="en-US" sz="1900" b="0" i="0" dirty="0">
                <a:solidFill>
                  <a:srgbClr val="353740"/>
                </a:solidFill>
                <a:effectLst/>
                <a:latin typeface="DINPro-Medium" panose="02000503030000020004"/>
              </a:rPr>
              <a:t>ustomer's demographics, financial status, &amp; banking behavior</a:t>
            </a:r>
            <a:endParaRPr lang="en-US" sz="1900" dirty="0">
              <a:latin typeface="DINPro-Medium" panose="02000503030000020004"/>
            </a:endParaRPr>
          </a:p>
        </p:txBody>
      </p:sp>
      <p:pic>
        <p:nvPicPr>
          <p:cNvPr id="3" name="Picture 2"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9049" y="118093"/>
            <a:ext cx="820796" cy="820796"/>
          </a:xfrm>
          <a:prstGeom prst="rect">
            <a:avLst/>
          </a:prstGeom>
        </p:spPr>
      </p:pic>
      <p:pic>
        <p:nvPicPr>
          <p:cNvPr id="8" name="그림 2" descr="텍스트, 벡터그래픽이(가) 표시된 사진&#10;&#10;자동 생성된 설명"/>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9" name="그림 5" descr="텍스트, 벡터그래픽이(가) 표시된 사진&#10;&#10;자동 생성된 설명"/>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cxnSp>
        <p:nvCxnSpPr>
          <p:cNvPr id="2" name="Google Shape;900;p38">
            <a:extLst>
              <a:ext uri="{FF2B5EF4-FFF2-40B4-BE49-F238E27FC236}">
                <a16:creationId xmlns:a16="http://schemas.microsoft.com/office/drawing/2014/main" id="{D9B8CF87-C868-30B3-75B7-472A83697750}"/>
              </a:ext>
            </a:extLst>
          </p:cNvPr>
          <p:cNvCxnSpPr>
            <a:cxnSpLocks/>
          </p:cNvCxnSpPr>
          <p:nvPr/>
        </p:nvCxnSpPr>
        <p:spPr>
          <a:xfrm flipH="1" flipV="1">
            <a:off x="7824399" y="6168382"/>
            <a:ext cx="1380561" cy="7386"/>
          </a:xfrm>
          <a:prstGeom prst="straightConnector1">
            <a:avLst/>
          </a:prstGeom>
          <a:noFill/>
          <a:ln w="9525" cap="flat" cmpd="sng">
            <a:solidFill>
              <a:schemeClr val="dk1"/>
            </a:solidFill>
            <a:prstDash val="dash"/>
            <a:round/>
            <a:headEnd type="none" w="med" len="med"/>
            <a:tailEnd type="none" w="med" len="med"/>
          </a:ln>
        </p:spPr>
      </p:cxnSp>
      <p:sp>
        <p:nvSpPr>
          <p:cNvPr id="7" name="Google Shape;892;p38">
            <a:extLst>
              <a:ext uri="{FF2B5EF4-FFF2-40B4-BE49-F238E27FC236}">
                <a16:creationId xmlns:a16="http://schemas.microsoft.com/office/drawing/2014/main" id="{ADE2173A-DBF4-3F3E-DF51-0D119C5EF926}"/>
              </a:ext>
            </a:extLst>
          </p:cNvPr>
          <p:cNvSpPr txBox="1"/>
          <p:nvPr/>
        </p:nvSpPr>
        <p:spPr>
          <a:xfrm>
            <a:off x="8923796" y="5680796"/>
            <a:ext cx="2007076" cy="11107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900" dirty="0">
                <a:solidFill>
                  <a:srgbClr val="1F1A33"/>
                </a:solidFill>
                <a:latin typeface="DINPro-Medium" panose="02000503030000020004"/>
                <a:ea typeface="Roboto Slab Light"/>
              </a:rPr>
              <a:t>Descriptive statistics</a:t>
            </a:r>
            <a:endParaRPr sz="1900" dirty="0">
              <a:solidFill>
                <a:srgbClr val="1F1A33"/>
              </a:solidFill>
              <a:latin typeface="DINPro-Medium" panose="02000503030000020004"/>
              <a:ea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grpSp>
        <p:nvGrpSpPr>
          <p:cNvPr id="777" name="Google Shape;777;p37"/>
          <p:cNvGrpSpPr/>
          <p:nvPr/>
        </p:nvGrpSpPr>
        <p:grpSpPr>
          <a:xfrm>
            <a:off x="312074" y="1992542"/>
            <a:ext cx="9734869" cy="3521404"/>
            <a:chOff x="1253878" y="1500942"/>
            <a:chExt cx="7177147" cy="2641053"/>
          </a:xfrm>
          <a:solidFill>
            <a:srgbClr val="2FC9FF"/>
          </a:solidFill>
        </p:grpSpPr>
        <p:cxnSp>
          <p:nvCxnSpPr>
            <p:cNvPr id="778" name="Google Shape;778;p37"/>
            <p:cNvCxnSpPr/>
            <p:nvPr/>
          </p:nvCxnSpPr>
          <p:spPr>
            <a:xfrm>
              <a:off x="1253878" y="2817050"/>
              <a:ext cx="7177147" cy="0"/>
            </a:xfrm>
            <a:prstGeom prst="straightConnector1">
              <a:avLst/>
            </a:prstGeom>
            <a:grpFill/>
            <a:ln w="9525" cap="flat" cmpd="sng">
              <a:solidFill>
                <a:schemeClr val="dk1"/>
              </a:solidFill>
              <a:prstDash val="dash"/>
              <a:round/>
              <a:headEnd type="none" w="med" len="med"/>
              <a:tailEnd type="none" w="med" len="med"/>
            </a:ln>
          </p:spPr>
        </p:cxnSp>
        <p:sp>
          <p:nvSpPr>
            <p:cNvPr id="779" name="Google Shape;779;p37"/>
            <p:cNvSpPr/>
            <p:nvPr/>
          </p:nvSpPr>
          <p:spPr>
            <a:xfrm rot="8100000">
              <a:off x="1467903" y="1500992"/>
              <a:ext cx="582090" cy="582090"/>
            </a:xfrm>
            <a:prstGeom prst="teardrop">
              <a:avLst>
                <a:gd name="adj" fmla="val 100000"/>
              </a:avLst>
            </a:prstGeom>
            <a:solidFill>
              <a:srgbClr val="5BD4FF"/>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a:p>
          </p:txBody>
        </p:sp>
        <p:sp>
          <p:nvSpPr>
            <p:cNvPr id="780" name="Google Shape;780;p37"/>
            <p:cNvSpPr/>
            <p:nvPr/>
          </p:nvSpPr>
          <p:spPr>
            <a:xfrm rot="-2700000">
              <a:off x="3343957" y="3559905"/>
              <a:ext cx="582090" cy="582090"/>
            </a:xfrm>
            <a:prstGeom prst="teardrop">
              <a:avLst>
                <a:gd name="adj" fmla="val 100000"/>
              </a:avLst>
            </a:prstGeom>
            <a:solidFill>
              <a:srgbClr val="F45A5A"/>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dirty="0"/>
            </a:p>
          </p:txBody>
        </p:sp>
        <p:sp>
          <p:nvSpPr>
            <p:cNvPr id="781" name="Google Shape;781;p37"/>
            <p:cNvSpPr/>
            <p:nvPr/>
          </p:nvSpPr>
          <p:spPr>
            <a:xfrm rot="8100000">
              <a:off x="5220603" y="1500942"/>
              <a:ext cx="582090" cy="582090"/>
            </a:xfrm>
            <a:prstGeom prst="teardrop">
              <a:avLst>
                <a:gd name="adj" fmla="val 100000"/>
              </a:avLst>
            </a:prstGeom>
            <a:solidFill>
              <a:srgbClr val="5BD4FF"/>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a:p>
          </p:txBody>
        </p:sp>
        <p:sp>
          <p:nvSpPr>
            <p:cNvPr id="782" name="Google Shape;782;p37"/>
            <p:cNvSpPr/>
            <p:nvPr/>
          </p:nvSpPr>
          <p:spPr>
            <a:xfrm rot="-2700000">
              <a:off x="7096657" y="3559905"/>
              <a:ext cx="582090" cy="582090"/>
            </a:xfrm>
            <a:prstGeom prst="teardrop">
              <a:avLst>
                <a:gd name="adj" fmla="val 100000"/>
              </a:avLst>
            </a:prstGeom>
            <a:solidFill>
              <a:srgbClr val="F45A5A"/>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a:p>
          </p:txBody>
        </p:sp>
        <p:cxnSp>
          <p:nvCxnSpPr>
            <p:cNvPr id="783" name="Google Shape;783;p37"/>
            <p:cNvCxnSpPr/>
            <p:nvPr/>
          </p:nvCxnSpPr>
          <p:spPr>
            <a:xfrm>
              <a:off x="1758950" y="2203642"/>
              <a:ext cx="0" cy="601800"/>
            </a:xfrm>
            <a:prstGeom prst="straightConnector1">
              <a:avLst/>
            </a:prstGeom>
            <a:grpFill/>
            <a:ln w="9525" cap="flat" cmpd="sng">
              <a:solidFill>
                <a:schemeClr val="dk1"/>
              </a:solidFill>
              <a:prstDash val="dash"/>
              <a:round/>
              <a:headEnd type="none" w="med" len="med"/>
              <a:tailEnd type="none" w="med" len="med"/>
            </a:ln>
          </p:spPr>
        </p:cxnSp>
        <p:cxnSp>
          <p:nvCxnSpPr>
            <p:cNvPr id="784" name="Google Shape;784;p37"/>
            <p:cNvCxnSpPr/>
            <p:nvPr/>
          </p:nvCxnSpPr>
          <p:spPr>
            <a:xfrm flipH="1">
              <a:off x="5511350" y="2203599"/>
              <a:ext cx="300" cy="602100"/>
            </a:xfrm>
            <a:prstGeom prst="straightConnector1">
              <a:avLst/>
            </a:prstGeom>
            <a:grpFill/>
            <a:ln w="9525" cap="flat" cmpd="sng">
              <a:solidFill>
                <a:schemeClr val="dk1"/>
              </a:solidFill>
              <a:prstDash val="dash"/>
              <a:round/>
              <a:headEnd type="none" w="med" len="med"/>
              <a:tailEnd type="none" w="med" len="med"/>
            </a:ln>
          </p:spPr>
        </p:cxnSp>
        <p:cxnSp>
          <p:nvCxnSpPr>
            <p:cNvPr id="785" name="Google Shape;785;p37"/>
            <p:cNvCxnSpPr>
              <a:stCxn id="780" idx="7"/>
            </p:cNvCxnSpPr>
            <p:nvPr/>
          </p:nvCxnSpPr>
          <p:spPr>
            <a:xfrm flipH="1" flipV="1">
              <a:off x="3615240" y="2821470"/>
              <a:ext cx="18605" cy="619031"/>
            </a:xfrm>
            <a:prstGeom prst="straightConnector1">
              <a:avLst/>
            </a:prstGeom>
            <a:grpFill/>
            <a:ln w="9525" cap="flat" cmpd="sng">
              <a:solidFill>
                <a:schemeClr val="dk1"/>
              </a:solidFill>
              <a:prstDash val="dash"/>
              <a:round/>
              <a:headEnd type="none" w="med" len="med"/>
              <a:tailEnd type="none" w="med" len="med"/>
            </a:ln>
          </p:spPr>
        </p:cxnSp>
        <p:cxnSp>
          <p:nvCxnSpPr>
            <p:cNvPr id="787" name="Google Shape;787;p37"/>
            <p:cNvCxnSpPr>
              <a:stCxn id="782" idx="7"/>
              <a:endCxn id="788" idx="2"/>
            </p:cNvCxnSpPr>
            <p:nvPr/>
          </p:nvCxnSpPr>
          <p:spPr>
            <a:xfrm flipV="1">
              <a:off x="7391198" y="2799899"/>
              <a:ext cx="2692" cy="635896"/>
            </a:xfrm>
            <a:prstGeom prst="straightConnector1">
              <a:avLst/>
            </a:prstGeom>
            <a:grpFill/>
            <a:ln w="9525" cap="flat" cmpd="sng">
              <a:solidFill>
                <a:schemeClr val="dk1"/>
              </a:solidFill>
              <a:prstDash val="dash"/>
              <a:round/>
              <a:headEnd type="none" w="med" len="med"/>
              <a:tailEnd type="none" w="med" len="med"/>
            </a:ln>
          </p:spPr>
        </p:cxnSp>
      </p:grpSp>
      <p:sp>
        <p:nvSpPr>
          <p:cNvPr id="789" name="Google Shape;789;p37"/>
          <p:cNvSpPr txBox="1">
            <a:spLocks noGrp="1"/>
          </p:cNvSpPr>
          <p:nvPr>
            <p:ph type="title"/>
          </p:nvPr>
        </p:nvSpPr>
        <p:spPr>
          <a:xfrm>
            <a:off x="997139" y="645200"/>
            <a:ext cx="10229661" cy="609600"/>
          </a:xfrm>
          <a:prstGeom prst="rect">
            <a:avLst/>
          </a:prstGeom>
        </p:spPr>
        <p:txBody>
          <a:bodyPr spcFirstLastPara="1" vert="horz" wrap="square" lIns="121900" tIns="121900" rIns="121900" bIns="121900" rtlCol="0" anchor="ctr" anchorCtr="0">
            <a:noAutofit/>
          </a:bodyPr>
          <a:lstStyle/>
          <a:p>
            <a:pPr algn="ctr">
              <a:spcBef>
                <a:spcPts val="0"/>
              </a:spcBef>
            </a:pPr>
            <a:r>
              <a:rPr lang="en-GB" sz="4000" dirty="0">
                <a:latin typeface="DINPro-Medium" panose="02000503030000020004"/>
              </a:rPr>
              <a:t>DATA CLEANING AND MANIPULATION</a:t>
            </a:r>
            <a:endParaRPr sz="4000" dirty="0">
              <a:latin typeface="DINPro-Medium" panose="02000503030000020004"/>
            </a:endParaRPr>
          </a:p>
        </p:txBody>
      </p:sp>
      <p:sp>
        <p:nvSpPr>
          <p:cNvPr id="790" name="Google Shape;790;p37"/>
          <p:cNvSpPr txBox="1"/>
          <p:nvPr/>
        </p:nvSpPr>
        <p:spPr>
          <a:xfrm>
            <a:off x="-105980" y="3835429"/>
            <a:ext cx="2750800" cy="938800"/>
          </a:xfrm>
          <a:prstGeom prst="rect">
            <a:avLst/>
          </a:prstGeom>
          <a:noFill/>
          <a:ln>
            <a:noFill/>
          </a:ln>
        </p:spPr>
        <p:txBody>
          <a:bodyPr spcFirstLastPara="1" wrap="square" lIns="121900" tIns="121900" rIns="121900" bIns="121900" anchor="t" anchorCtr="0">
            <a:noAutofit/>
          </a:bodyPr>
          <a:lstStyle/>
          <a:p>
            <a:pPr algn="ctr"/>
            <a:r>
              <a:rPr lang="en-US" sz="1900" kern="100" dirty="0">
                <a:solidFill>
                  <a:srgbClr val="000000"/>
                </a:solidFill>
                <a:latin typeface="DINPro-Medium" panose="02000503030000020004" pitchFamily="50" charset="0"/>
              </a:rPr>
              <a:t>Checking for NA/null values and Duplicate rows</a:t>
            </a:r>
          </a:p>
        </p:txBody>
      </p:sp>
      <p:sp>
        <p:nvSpPr>
          <p:cNvPr id="791" name="Google Shape;791;p37"/>
          <p:cNvSpPr txBox="1"/>
          <p:nvPr/>
        </p:nvSpPr>
        <p:spPr>
          <a:xfrm>
            <a:off x="608135" y="2104484"/>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01</a:t>
            </a:r>
            <a:endParaRPr sz="2400" dirty="0">
              <a:solidFill>
                <a:srgbClr val="1F1A33"/>
              </a:solidFill>
              <a:latin typeface="Advent Pro SemiBold"/>
              <a:ea typeface="Advent Pro SemiBold"/>
              <a:cs typeface="Advent Pro SemiBold"/>
              <a:sym typeface="Advent Pro SemiBold"/>
            </a:endParaRPr>
          </a:p>
        </p:txBody>
      </p:sp>
      <p:sp>
        <p:nvSpPr>
          <p:cNvPr id="792" name="Google Shape;792;p37"/>
          <p:cNvSpPr txBox="1"/>
          <p:nvPr/>
        </p:nvSpPr>
        <p:spPr>
          <a:xfrm>
            <a:off x="4711383" y="3910027"/>
            <a:ext cx="2750800" cy="938800"/>
          </a:xfrm>
          <a:prstGeom prst="rect">
            <a:avLst/>
          </a:prstGeom>
          <a:noFill/>
          <a:ln>
            <a:noFill/>
          </a:ln>
        </p:spPr>
        <p:txBody>
          <a:bodyPr spcFirstLastPara="1" wrap="square" lIns="121900" tIns="121900" rIns="121900" bIns="121900" anchor="t" anchorCtr="0">
            <a:noAutofit/>
          </a:bodyPr>
          <a:lstStyle/>
          <a:p>
            <a:pPr algn="ctr"/>
            <a:r>
              <a:rPr lang="en-US" sz="1900" dirty="0">
                <a:solidFill>
                  <a:srgbClr val="303030"/>
                </a:solidFill>
                <a:latin typeface="DINPro-Medium" panose="02000503030000020004"/>
                <a:ea typeface="Roboto Slab Light" panose="020B0604020202020204" charset="0"/>
              </a:rPr>
              <a:t>Recoding columns</a:t>
            </a:r>
          </a:p>
        </p:txBody>
      </p:sp>
      <p:sp>
        <p:nvSpPr>
          <p:cNvPr id="786" name="Google Shape;786;p37"/>
          <p:cNvSpPr txBox="1"/>
          <p:nvPr/>
        </p:nvSpPr>
        <p:spPr>
          <a:xfrm>
            <a:off x="2189310" y="3318761"/>
            <a:ext cx="2750800" cy="315955"/>
          </a:xfrm>
          <a:prstGeom prst="rect">
            <a:avLst/>
          </a:prstGeom>
          <a:noFill/>
          <a:ln>
            <a:noFill/>
          </a:ln>
        </p:spPr>
        <p:txBody>
          <a:bodyPr spcFirstLastPara="1" wrap="square" lIns="121900" tIns="365733" rIns="121900" bIns="0" anchor="b" anchorCtr="0">
            <a:noAutofit/>
          </a:bodyPr>
          <a:lstStyle/>
          <a:p>
            <a:pPr algn="ctr"/>
            <a:r>
              <a:rPr lang="en-US" sz="1900" kern="100" dirty="0">
                <a:solidFill>
                  <a:srgbClr val="000000"/>
                </a:solidFill>
                <a:latin typeface="DINPro-Medium" panose="02000503030000020004"/>
              </a:rPr>
              <a:t>Dropping</a:t>
            </a:r>
            <a:r>
              <a:rPr lang="en-US" sz="1900" dirty="0">
                <a:solidFill>
                  <a:srgbClr val="000000"/>
                </a:solidFill>
                <a:latin typeface="DINPro-Medium" panose="02000503030000020004"/>
                <a:ea typeface="Roboto Slab Light" panose="020B0604020202020204" charset="0"/>
              </a:rPr>
              <a:t> &amp; Adding column</a:t>
            </a:r>
          </a:p>
        </p:txBody>
      </p:sp>
      <p:sp>
        <p:nvSpPr>
          <p:cNvPr id="788" name="Google Shape;788;p37"/>
          <p:cNvSpPr txBox="1"/>
          <p:nvPr/>
        </p:nvSpPr>
        <p:spPr>
          <a:xfrm>
            <a:off x="7264803" y="2700084"/>
            <a:ext cx="2750800" cy="1024400"/>
          </a:xfrm>
          <a:prstGeom prst="rect">
            <a:avLst/>
          </a:prstGeom>
          <a:noFill/>
          <a:ln>
            <a:noFill/>
          </a:ln>
        </p:spPr>
        <p:txBody>
          <a:bodyPr spcFirstLastPara="1" wrap="square" lIns="121900" tIns="365733" rIns="121900" bIns="0" anchor="b" anchorCtr="0">
            <a:noAutofit/>
          </a:bodyPr>
          <a:lstStyle/>
          <a:p>
            <a:pPr algn="ctr">
              <a:spcAft>
                <a:spcPts val="2135"/>
              </a:spcAft>
            </a:pPr>
            <a:r>
              <a:rPr lang="en-US" sz="1900" dirty="0">
                <a:solidFill>
                  <a:srgbClr val="2D2D2D"/>
                </a:solidFill>
                <a:latin typeface="DINPro-Medium" panose="02000503030000020004"/>
                <a:ea typeface="Roboto Slab Light" panose="020B0604020202020204" charset="0"/>
              </a:rPr>
              <a:t>Changing column names</a:t>
            </a:r>
            <a:endParaRPr sz="1900" dirty="0">
              <a:solidFill>
                <a:srgbClr val="1F1A33"/>
              </a:solidFill>
              <a:latin typeface="DINPro-Medium" panose="02000503030000020004"/>
              <a:ea typeface="Roboto Slab Light" panose="020B0604020202020204" charset="0"/>
              <a:cs typeface="Roboto Slab Light"/>
              <a:sym typeface="Roboto Slab Light"/>
            </a:endParaRPr>
          </a:p>
        </p:txBody>
      </p:sp>
      <p:sp>
        <p:nvSpPr>
          <p:cNvPr id="793" name="Google Shape;793;p37"/>
          <p:cNvSpPr txBox="1"/>
          <p:nvPr/>
        </p:nvSpPr>
        <p:spPr>
          <a:xfrm>
            <a:off x="5719168" y="2117811"/>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03</a:t>
            </a:r>
            <a:endParaRPr sz="2400" dirty="0">
              <a:solidFill>
                <a:srgbClr val="1F1A33"/>
              </a:solidFill>
              <a:latin typeface="Advent Pro SemiBold"/>
              <a:ea typeface="Advent Pro SemiBold"/>
              <a:cs typeface="Advent Pro SemiBold"/>
              <a:sym typeface="Advent Pro SemiBold"/>
            </a:endParaRPr>
          </a:p>
        </p:txBody>
      </p:sp>
      <p:sp>
        <p:nvSpPr>
          <p:cNvPr id="795" name="Google Shape;795;p37"/>
          <p:cNvSpPr txBox="1"/>
          <p:nvPr/>
        </p:nvSpPr>
        <p:spPr>
          <a:xfrm>
            <a:off x="3138572" y="4774229"/>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02</a:t>
            </a:r>
            <a:endParaRPr sz="2400" dirty="0">
              <a:solidFill>
                <a:srgbClr val="1F1A33"/>
              </a:solidFill>
              <a:latin typeface="Advent Pro SemiBold"/>
              <a:ea typeface="Advent Pro SemiBold"/>
              <a:cs typeface="Advent Pro SemiBold"/>
              <a:sym typeface="Advent Pro SemiBold"/>
            </a:endParaRPr>
          </a:p>
        </p:txBody>
      </p:sp>
      <p:sp>
        <p:nvSpPr>
          <p:cNvPr id="3" name="Google Shape;779;p37"/>
          <p:cNvSpPr/>
          <p:nvPr/>
        </p:nvSpPr>
        <p:spPr>
          <a:xfrm rot="8100000">
            <a:off x="10776386" y="1974331"/>
            <a:ext cx="771780" cy="776120"/>
          </a:xfrm>
          <a:prstGeom prst="teardrop">
            <a:avLst>
              <a:gd name="adj" fmla="val 100000"/>
            </a:avLst>
          </a:prstGeom>
          <a:solidFill>
            <a:srgbClr val="5BD4FF"/>
          </a:solidFill>
          <a:ln>
            <a:noFill/>
          </a:ln>
          <a:effectLst>
            <a:outerShdw blurRad="42863" dist="9525" dir="540000" algn="bl" rotWithShape="0">
              <a:srgbClr val="000000">
                <a:alpha val="30000"/>
              </a:srgbClr>
            </a:outerShdw>
          </a:effectLst>
        </p:spPr>
        <p:txBody>
          <a:bodyPr spcFirstLastPara="1" wrap="square" lIns="121900" tIns="121900" rIns="121900" bIns="121900" anchor="ctr" anchorCtr="0">
            <a:noAutofit/>
          </a:bodyPr>
          <a:lstStyle/>
          <a:p>
            <a:endParaRPr sz="2400"/>
          </a:p>
        </p:txBody>
      </p:sp>
      <p:sp>
        <p:nvSpPr>
          <p:cNvPr id="4" name="Google Shape;793;p37"/>
          <p:cNvSpPr txBox="1"/>
          <p:nvPr/>
        </p:nvSpPr>
        <p:spPr>
          <a:xfrm>
            <a:off x="10773276" y="2109427"/>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05</a:t>
            </a:r>
            <a:endParaRPr sz="2400" dirty="0">
              <a:solidFill>
                <a:srgbClr val="1F1A33"/>
              </a:solidFill>
              <a:latin typeface="Advent Pro SemiBold"/>
              <a:ea typeface="Advent Pro SemiBold"/>
              <a:cs typeface="Advent Pro SemiBold"/>
              <a:sym typeface="Advent Pro SemiBold"/>
            </a:endParaRPr>
          </a:p>
        </p:txBody>
      </p:sp>
      <p:sp>
        <p:nvSpPr>
          <p:cNvPr id="5" name="Google Shape;793;p37"/>
          <p:cNvSpPr txBox="1"/>
          <p:nvPr/>
        </p:nvSpPr>
        <p:spPr>
          <a:xfrm>
            <a:off x="8251203" y="4774229"/>
            <a:ext cx="778000" cy="595600"/>
          </a:xfrm>
          <a:prstGeom prst="rect">
            <a:avLst/>
          </a:prstGeom>
          <a:noFill/>
          <a:ln>
            <a:noFill/>
          </a:ln>
        </p:spPr>
        <p:txBody>
          <a:bodyPr spcFirstLastPara="1" wrap="square" lIns="121900" tIns="121900" rIns="121900" bIns="121900" anchor="t" anchorCtr="0">
            <a:noAutofit/>
          </a:bodyPr>
          <a:lstStyle/>
          <a:p>
            <a:pPr algn="ctr">
              <a:spcAft>
                <a:spcPts val="2135"/>
              </a:spcAft>
            </a:pPr>
            <a:r>
              <a:rPr lang="en-GB" sz="2400" dirty="0">
                <a:solidFill>
                  <a:srgbClr val="1F1A33"/>
                </a:solidFill>
                <a:latin typeface="Advent Pro SemiBold"/>
                <a:ea typeface="Advent Pro SemiBold"/>
                <a:cs typeface="Advent Pro SemiBold"/>
                <a:sym typeface="Advent Pro SemiBold"/>
              </a:rPr>
              <a:t>04</a:t>
            </a:r>
            <a:endParaRPr sz="2400" dirty="0">
              <a:solidFill>
                <a:srgbClr val="1F1A33"/>
              </a:solidFill>
              <a:latin typeface="Advent Pro SemiBold"/>
              <a:ea typeface="Advent Pro SemiBold"/>
              <a:cs typeface="Advent Pro SemiBold"/>
              <a:sym typeface="Advent Pro SemiBold"/>
            </a:endParaRPr>
          </a:p>
        </p:txBody>
      </p:sp>
      <p:cxnSp>
        <p:nvCxnSpPr>
          <p:cNvPr id="8" name="Google Shape;784;p37"/>
          <p:cNvCxnSpPr/>
          <p:nvPr/>
        </p:nvCxnSpPr>
        <p:spPr>
          <a:xfrm flipH="1">
            <a:off x="11162276" y="2923020"/>
            <a:ext cx="397" cy="802800"/>
          </a:xfrm>
          <a:prstGeom prst="straightConnector1">
            <a:avLst/>
          </a:prstGeom>
          <a:noFill/>
          <a:ln w="9525" cap="flat" cmpd="sng">
            <a:solidFill>
              <a:schemeClr val="dk1"/>
            </a:solidFill>
            <a:prstDash val="dash"/>
            <a:round/>
            <a:headEnd type="none" w="med" len="med"/>
            <a:tailEnd type="none" w="med" len="med"/>
          </a:ln>
        </p:spPr>
      </p:cxnSp>
      <p:cxnSp>
        <p:nvCxnSpPr>
          <p:cNvPr id="9" name="Google Shape;784;p37"/>
          <p:cNvCxnSpPr/>
          <p:nvPr/>
        </p:nvCxnSpPr>
        <p:spPr>
          <a:xfrm flipH="1">
            <a:off x="10015603" y="3747353"/>
            <a:ext cx="2004437" cy="0"/>
          </a:xfrm>
          <a:prstGeom prst="straightConnector1">
            <a:avLst/>
          </a:prstGeom>
          <a:noFill/>
          <a:ln w="9525" cap="flat" cmpd="sng">
            <a:solidFill>
              <a:schemeClr val="dk1"/>
            </a:solidFill>
            <a:prstDash val="dash"/>
            <a:round/>
            <a:headEnd type="none" w="med" len="med"/>
            <a:tailEnd type="none" w="med" len="med"/>
          </a:ln>
        </p:spPr>
      </p:cxnSp>
      <p:sp>
        <p:nvSpPr>
          <p:cNvPr id="21" name="Google Shape;792;p37"/>
          <p:cNvSpPr txBox="1"/>
          <p:nvPr/>
        </p:nvSpPr>
        <p:spPr>
          <a:xfrm>
            <a:off x="9872150" y="3838658"/>
            <a:ext cx="2480516" cy="938800"/>
          </a:xfrm>
          <a:prstGeom prst="rect">
            <a:avLst/>
          </a:prstGeom>
          <a:noFill/>
          <a:ln>
            <a:noFill/>
          </a:ln>
        </p:spPr>
        <p:txBody>
          <a:bodyPr spcFirstLastPara="1" wrap="square" lIns="121900" tIns="121900" rIns="121900" bIns="121900" anchor="t" anchorCtr="0">
            <a:noAutofit/>
          </a:bodyPr>
          <a:lstStyle/>
          <a:p>
            <a:pPr algn="ctr" fontAlgn="base"/>
            <a:r>
              <a:rPr lang="en-US" sz="1900" dirty="0">
                <a:solidFill>
                  <a:srgbClr val="444444"/>
                </a:solidFill>
                <a:latin typeface="DINPro-Medium" panose="02000503030000020004"/>
                <a:ea typeface="Roboto Slab Light" panose="020B0604020202020204" charset="0"/>
              </a:rPr>
              <a:t>Modifying the datatypes</a:t>
            </a:r>
          </a:p>
        </p:txBody>
      </p:sp>
      <p:sp>
        <p:nvSpPr>
          <p:cNvPr id="31" name="Rectangle 30"/>
          <p:cNvSpPr/>
          <p:nvPr/>
        </p:nvSpPr>
        <p:spPr>
          <a:xfrm>
            <a:off x="804333" y="5765801"/>
            <a:ext cx="10625667" cy="75604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135" y="512426"/>
            <a:ext cx="797203" cy="797203"/>
          </a:xfrm>
          <a:prstGeom prst="rect">
            <a:avLst/>
          </a:prstGeom>
        </p:spPr>
      </p:pic>
      <p:pic>
        <p:nvPicPr>
          <p:cNvPr id="2" name="그림 2" descr="텍스트, 벡터그래픽이(가) 표시된 사진&#10;&#10;자동 생성된 설명"/>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flipH="1" flipV="1">
            <a:off x="10446326" y="6049673"/>
            <a:ext cx="1745673" cy="808326"/>
          </a:xfrm>
          <a:prstGeom prst="rect">
            <a:avLst/>
          </a:prstGeom>
        </p:spPr>
      </p:pic>
      <p:pic>
        <p:nvPicPr>
          <p:cNvPr id="7" name="그림 5" descr="텍스트, 벡터그래픽이(가) 표시된 사진&#10;&#10;자동 생성된 설명"/>
          <p:cNvPicPr>
            <a:picLocks noChangeAspect="1"/>
          </p:cNvPicPr>
          <p:nvPr/>
        </p:nvPicPr>
        <p:blipFill rotWithShape="1">
          <a:blip r:embed="rId4" cstate="print">
            <a:alphaModFix amt="80000"/>
            <a:extLst>
              <a:ext uri="{BEBA8EAE-BF5A-486C-A8C5-ECC9F3942E4B}">
                <a14:imgProps xmlns:a14="http://schemas.microsoft.com/office/drawing/2010/main">
                  <a14:imgLayer r:embed="rId5">
                    <a14:imgEffect>
                      <a14:backgroundRemoval t="579" b="12934" l="0" r="12849">
                        <a14:foregroundMark x1="1279" y1="8760" x2="5291" y2="9793"/>
                        <a14:foregroundMark x1="5291" y1="9793" x2="10738" y2="5280"/>
                        <a14:foregroundMark x1="11898" y1="4114" x2="2655" y2="950"/>
                        <a14:foregroundMark x1="2655" y1="950" x2="0" y2="7190"/>
                        <a14:foregroundMark x1="0" y1="7190" x2="3779" y2="10579"/>
                        <a14:foregroundMark x1="3779" y1="10579" x2="4864" y2="10579"/>
                        <a14:foregroundMark x1="12791" y1="579" x2="12791" y2="579"/>
                        <a14:foregroundMark x1="12442" y1="950" x2="12442" y2="950"/>
                        <a14:backgroundMark x1="11841" y1="4380" x2="11841" y2="4380"/>
                        <a14:backgroundMark x1="11415" y1="4587" x2="11415" y2="4587"/>
                        <a14:backgroundMark x1="11589" y1="4380" x2="11589" y2="4380"/>
                        <a14:backgroundMark x1="11938" y1="5826" x2="11938" y2="5826"/>
                        <a14:backgroundMark x1="11938" y1="4752" x2="11841" y2="4215"/>
                        <a14:backgroundMark x1="11667" y1="4215" x2="11667" y2="4215"/>
                        <a14:backgroundMark x1="12093" y1="3843" x2="10484" y2="6942"/>
                        <a14:backgroundMark x1="11764" y1="3843" x2="10484" y2="5826"/>
                        <a14:backgroundMark x1="11667" y1="4008" x2="11667" y2="4008"/>
                        <a14:backgroundMark x1="13372" y1="207" x2="13372" y2="207"/>
                        <a14:backgroundMark x1="13798" y1="207" x2="13798" y2="207"/>
                      </a14:backgroundRemoval>
                    </a14:imgEffect>
                  </a14:imgLayer>
                </a14:imgProps>
              </a:ext>
              <a:ext uri="{28A0092B-C50C-407E-A947-70E740481C1C}">
                <a14:useLocalDpi xmlns:a14="http://schemas.microsoft.com/office/drawing/2010/main" val="0"/>
              </a:ext>
            </a:extLst>
          </a:blip>
          <a:srcRect r="85682" b="85619"/>
          <a:stretch>
            <a:fillRect/>
          </a:stretch>
        </p:blipFill>
        <p:spPr>
          <a:xfrm>
            <a:off x="0" y="1"/>
            <a:ext cx="1745673" cy="820882"/>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093a831a-9fa5-487e-a027-19d75401172a"/>
  <p:tag name="SLIDO_EVENT_SECTION_UUID" val="de76248d-88e9-46f8-a6b4-6062ab5b15f0"/>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12.xml><?xml version="1.0" encoding="utf-8"?>
<p:tagLst xmlns:a="http://schemas.openxmlformats.org/drawingml/2006/main" xmlns:r="http://schemas.openxmlformats.org/officeDocument/2006/relationships" xmlns:p="http://schemas.openxmlformats.org/presentationml/2006/main">
  <p:tag name="SLIDO_METADATA" val="eyJUaW1lc3RhbXAiOjE2NzYzNTAxNjJ9"/>
  <p:tag name="SLIDO_TYPE" val="SlidoPoll"/>
  <p:tag name="SLIDO_POLL_UUID" val="e227ee51-26d6-40f6-a0de-7c3255cf34fd"/>
  <p:tag name="SLIDO_TIMELINE" val="W3sicG9sbFF1ZXN0aW9uVXVpZCI6Ijk1NTE5NzhhLTc1N2EtNDc2ZC1hYWUxLTYzOTMxZWVjOTNjZSIsInNob3dSZXN1bHRzIjp0cnVlLCJzaG93Q29ycmVjdEFuc3dlcnMiOmZhbHNlLCJ2b3RpbmdMb2NrZWQiOmZhbHNlfV0="/>
</p:tagLst>
</file>

<file path=ppt/tags/tag13.xml><?xml version="1.0" encoding="utf-8"?>
<p:tagLst xmlns:a="http://schemas.openxmlformats.org/drawingml/2006/main" xmlns:r="http://schemas.openxmlformats.org/officeDocument/2006/relationships" xmlns:p="http://schemas.openxmlformats.org/presentationml/2006/main">
  <p:tag name="SLIDO_ELEMENT" val="logo"/>
</p:tagLst>
</file>

<file path=ppt/tags/tag1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15.xml><?xml version="1.0" encoding="utf-8"?>
<p:tagLst xmlns:a="http://schemas.openxmlformats.org/drawingml/2006/main" xmlns:r="http://schemas.openxmlformats.org/officeDocument/2006/relationships" xmlns:p="http://schemas.openxmlformats.org/presentationml/2006/main">
  <p:tag name="SLIDO_ELEMENT" val="title"/>
</p:tagLst>
</file>

<file path=ppt/tags/tag16.xml><?xml version="1.0" encoding="utf-8"?>
<p:tagLst xmlns:a="http://schemas.openxmlformats.org/drawingml/2006/main" xmlns:r="http://schemas.openxmlformats.org/officeDocument/2006/relationships" xmlns:p="http://schemas.openxmlformats.org/presentationml/2006/main">
  <p:tag name="SLIDO_ELEMENT" val="footer"/>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ae620d2e-ab9a-49a7-9b9c-74ba5ba63fdb}"/>
  <p:tag name="TABLE_ENDDRAG_ORIGIN_RECT" val="488*85"/>
  <p:tag name="TABLE_ENDDRAG_RECT" val="61*381*488*85"/>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00055202-5a7c-484b-9653-79056bf1a123}"/>
  <p:tag name="TABLE_ENDDRAG_ORIGIN_RECT" val="736*242"/>
  <p:tag name="TABLE_ENDDRAG_RECT" val="61*209*736*242"/>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f88d81eb-dcb1-4a6a-9c9b-b73035ae7717}"/>
  <p:tag name="TABLE_ENDDRAG_ORIGIN_RECT" val="736*65"/>
  <p:tag name="TABLE_ENDDRAG_RECT" val="60*118*736*65"/>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zYzNTAxMjR9"/>
  <p:tag name="SLIDO_TYPE" val="SlidoPoll"/>
  <p:tag name="SLIDO_POLL_UUID" val="b47aa0d2-0064-40c4-acc3-71b6a149b01b"/>
  <p:tag name="SLIDO_TIMELINE" val="W3sicG9sbFF1ZXN0aW9uVXVpZCI6ImM0MzI1OWI1LWFiZGUtNGUzMS05ODExLThkZTNhMTU0MGNjMSIsInNob3dSZXN1bHRzIjp0cnVlLCJzaG93Q29ycmVjdEFuc3dlcnMiOmZhbHNlLCJ2b3RpbmdMb2NrZWQiOmZhbHNlfV0="/>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05716e75-d54a-4301-af60-7c0391a60bfd}"/>
  <p:tag name="TABLE_ENDDRAG_ORIGIN_RECT" val="762*246"/>
  <p:tag name="TABLE_ENDDRAG_RECT" val="61*229*762*246"/>
</p:tagLst>
</file>

<file path=ppt/tags/tag21.xml><?xml version="1.0" encoding="utf-8"?>
<p:tagLst xmlns:a="http://schemas.openxmlformats.org/drawingml/2006/main" xmlns:r="http://schemas.openxmlformats.org/officeDocument/2006/relationships" xmlns:p="http://schemas.openxmlformats.org/presentationml/2006/main">
  <p:tag name="KSO_WM_UNIT_TABLE_BEAUTIFY" val="smartTable{c49d9564-2ae0-44b3-986d-aa7541dfa609}"/>
  <p:tag name="TABLE_ENDDRAG_ORIGIN_RECT" val="762*62"/>
  <p:tag name="TABLE_ENDDRAG_RECT" val="69*107*762*62"/>
</p:tagLst>
</file>

<file path=ppt/tags/tag22.xml><?xml version="1.0" encoding="utf-8"?>
<p:tagLst xmlns:a="http://schemas.openxmlformats.org/drawingml/2006/main" xmlns:r="http://schemas.openxmlformats.org/officeDocument/2006/relationships" xmlns:p="http://schemas.openxmlformats.org/presentationml/2006/main">
  <p:tag name="KSO_WM_UNIT_TABLE_BEAUTIFY" val="smartTable{6ee3fbf3-d33c-4c77-a1bb-188871ce1e59}"/>
</p:tagLst>
</file>

<file path=ppt/tags/tag23.xml><?xml version="1.0" encoding="utf-8"?>
<p:tagLst xmlns:a="http://schemas.openxmlformats.org/drawingml/2006/main" xmlns:r="http://schemas.openxmlformats.org/officeDocument/2006/relationships" xmlns:p="http://schemas.openxmlformats.org/presentationml/2006/main">
  <p:tag name="KSO_WM_UNIT_TABLE_BEAUTIFY" val="smartTable{b4b5eea6-dbf0-4dfc-b550-5cdd7b9b1826}"/>
  <p:tag name="TABLE_ENDDRAG_ORIGIN_RECT" val="739*64"/>
  <p:tag name="TABLE_ENDDRAG_RECT" val="50*124*739*64"/>
</p:tagLst>
</file>

<file path=ppt/tags/tag24.xml><?xml version="1.0" encoding="utf-8"?>
<p:tagLst xmlns:a="http://schemas.openxmlformats.org/drawingml/2006/main" xmlns:r="http://schemas.openxmlformats.org/officeDocument/2006/relationships" xmlns:p="http://schemas.openxmlformats.org/presentationml/2006/main">
  <p:tag name="KSO_WM_UNIT_TABLE_BEAUTIFY" val="smartTable{440c8de4-3427-4a8c-b55f-8cc7ec1a7803}"/>
  <p:tag name="TABLE_ENDDRAG_ORIGIN_RECT" val="739*198"/>
  <p:tag name="TABLE_ENDDRAG_RECT" val="51*248*739*198"/>
</p:tagLst>
</file>

<file path=ppt/tags/tag25.xml><?xml version="1.0" encoding="utf-8"?>
<p:tagLst xmlns:a="http://schemas.openxmlformats.org/drawingml/2006/main" xmlns:r="http://schemas.openxmlformats.org/officeDocument/2006/relationships" xmlns:p="http://schemas.openxmlformats.org/presentationml/2006/main">
  <p:tag name="KSO_WM_UNIT_TABLE_BEAUTIFY" val="smartTable{7bb7d5c3-27c5-4886-9086-211fb83d8bd5}"/>
  <p:tag name="TABLE_ENDDRAG_ORIGIN_RECT" val="786*63"/>
  <p:tag name="TABLE_ENDDRAG_RECT" val="51*138*786*63"/>
</p:tagLst>
</file>

<file path=ppt/tags/tag26.xml><?xml version="1.0" encoding="utf-8"?>
<p:tagLst xmlns:a="http://schemas.openxmlformats.org/drawingml/2006/main" xmlns:r="http://schemas.openxmlformats.org/officeDocument/2006/relationships" xmlns:p="http://schemas.openxmlformats.org/presentationml/2006/main">
  <p:tag name="KSO_WM_UNIT_TABLE_BEAUTIFY" val="smartTable{f59d9bd8-95af-44d7-8bea-9653a1da3560}"/>
  <p:tag name="TABLE_ENDDRAG_ORIGIN_RECT" val="787*191"/>
  <p:tag name="TABLE_ENDDRAG_RECT" val="51*232*787*191"/>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NzYzNTAxNTB9"/>
  <p:tag name="SLIDO_TYPE" val="SlidoPoll"/>
  <p:tag name="SLIDO_POLL_UUID" val="f95ec504-8616-4bc2-a8d3-80b2f494bc4f"/>
  <p:tag name="SLIDO_TIMELINE" val="W3sicG9sbFF1ZXN0aW9uVXVpZCI6ImVjZWM2MmYyLTFlZDgtNDNkZC04MGE3LTkwMWVmZDRjMGQ4MCIsInNob3dSZXN1bHRzIjp0cnVlLCJzaG93Q29ycmVjdEFuc3dlcnMiOmZhbHNlLCJ2b3RpbmdMb2NrZWQiOmZhbHNlfV0="/>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346</TotalTime>
  <Words>2109</Words>
  <Application>Microsoft Office PowerPoint</Application>
  <PresentationFormat>Widescreen</PresentationFormat>
  <Paragraphs>636</Paragraphs>
  <Slides>36</Slides>
  <Notes>32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宋体</vt:lpstr>
      <vt:lpstr>Advent Pro SemiBold</vt:lpstr>
      <vt:lpstr>Arial</vt:lpstr>
      <vt:lpstr>Calibri</vt:lpstr>
      <vt:lpstr>Cambria Math</vt:lpstr>
      <vt:lpstr>DINPro-Bold</vt:lpstr>
      <vt:lpstr>DINPro-Light</vt:lpstr>
      <vt:lpstr>DINPro-Medium</vt:lpstr>
      <vt:lpstr>Quattrocento Sans</vt:lpstr>
      <vt:lpstr>Söhne</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AND MANIPULATION</vt:lpstr>
      <vt:lpstr>HISTOGRAMS</vt:lpstr>
      <vt:lpstr>DONUT PIE CHARTS</vt:lpstr>
      <vt:lpstr>3D PLOT</vt:lpstr>
      <vt:lpstr>CORRELATION</vt:lpstr>
      <vt:lpstr>One Sample t-test</vt:lpstr>
      <vt:lpstr>Two Sample t-test</vt:lpstr>
      <vt:lpstr>F-test</vt:lpstr>
      <vt:lpstr>One-way ANOVA</vt:lpstr>
      <vt:lpstr>Tukey test</vt:lpstr>
      <vt:lpstr>Two-way ANOVA</vt:lpstr>
      <vt:lpstr>Linear Regression</vt:lpstr>
      <vt:lpstr>Logistic Regression- Model 1 </vt:lpstr>
      <vt:lpstr>Logistic Regression- Model 2 </vt:lpstr>
      <vt:lpstr>Confusion Matrix- Train </vt:lpstr>
      <vt:lpstr>Confusion Matrix- Test </vt:lpstr>
      <vt:lpstr>ROC &amp; AUC</vt:lpstr>
      <vt:lpstr>Regularization</vt:lpstr>
      <vt:lpstr>Lasso Logistic Regression</vt:lpstr>
      <vt:lpstr>Lasso Logistic Regression</vt:lpstr>
      <vt:lpstr>Lasso with 1se of the Min. lambda</vt:lpstr>
      <vt:lpstr>Ridge Logistic Regression</vt:lpstr>
      <vt:lpstr>Ridge Logistic Regression</vt:lpstr>
      <vt:lpstr>Ridge with 1se of the Min. lambda</vt:lpstr>
      <vt:lpstr>Decision Tree</vt:lpstr>
      <vt:lpstr>Answer for Primary Questions</vt:lpstr>
      <vt:lpstr>Answer for Primary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Heejae Roh</dc:creator>
  <cp:lastModifiedBy>Nikshita Ranganathan</cp:lastModifiedBy>
  <cp:revision>100</cp:revision>
  <dcterms:created xsi:type="dcterms:W3CDTF">2023-02-14T19:18:11Z</dcterms:created>
  <dcterms:modified xsi:type="dcterms:W3CDTF">2023-02-15T18:16:40Z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2052-5.1.1.7676</vt:lpwstr>
  </property>
  <property fmtid="{D5CDD505-2E9C-101B-9397-08002B2CF9AE}" pid="3" name="ICV">
    <vt:lpwstr>3699130F00ABF398DBC0E96364D1CA08</vt:lpwstr>
  </property>
  <property fmtid="{D5CDD505-2E9C-101B-9397-08002B2CF9AE}" pid="4" name="SlidoAppVersion">
    <vt:lpwstr>1.5.3.3511</vt:lpwstr>
  </property>
</Properties>
</file>